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9"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鎌田　卓也" initials="鎌田　卓也" lastIdx="2" clrIdx="0">
    <p:extLst>
      <p:ext uri="{19B8F6BF-5375-455C-9EA6-DF929625EA0E}">
        <p15:presenceInfo xmlns:p15="http://schemas.microsoft.com/office/powerpoint/2012/main" userId="S-1-5-21-3248129867-4240457115-810807215-4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2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180E0-8316-40FE-BDA9-BAA9AFED448D}" type="datetimeFigureOut">
              <a:rPr kumimoji="1" lang="ja-JP" altLang="en-US" smtClean="0"/>
              <a:t>2021/3/2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69090-A164-4C1F-9028-3EA845694D6C}" type="slidenum">
              <a:rPr kumimoji="1" lang="ja-JP" altLang="en-US" smtClean="0"/>
              <a:t>‹#›</a:t>
            </a:fld>
            <a:endParaRPr kumimoji="1" lang="ja-JP" altLang="en-US"/>
          </a:p>
        </p:txBody>
      </p:sp>
    </p:spTree>
    <p:extLst>
      <p:ext uri="{BB962C8B-B14F-4D97-AF65-F5344CB8AC3E}">
        <p14:creationId xmlns:p14="http://schemas.microsoft.com/office/powerpoint/2010/main" val="16192756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上満寺多目的スポーツ広場における「公共施設利用予約システム導入に伴う手続き変更の概要」を説明します。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1AA69090-A164-4C1F-9028-3EA845694D6C}" type="slidenum">
              <a:rPr kumimoji="1" lang="ja-JP" altLang="en-US" smtClean="0"/>
              <a:t>1</a:t>
            </a:fld>
            <a:endParaRPr kumimoji="1" lang="ja-JP" altLang="en-US"/>
          </a:p>
        </p:txBody>
      </p:sp>
    </p:spTree>
    <p:extLst>
      <p:ext uri="{BB962C8B-B14F-4D97-AF65-F5344CB8AC3E}">
        <p14:creationId xmlns:p14="http://schemas.microsoft.com/office/powerpoint/2010/main" val="220111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まずは「団体登録」についてです。</a:t>
            </a:r>
            <a:endParaRPr kumimoji="1" lang="en-US" altLang="ja-JP" dirty="0"/>
          </a:p>
          <a:p>
            <a:r>
              <a:rPr kumimoji="1" lang="ja-JP" altLang="en-US" dirty="0"/>
              <a:t>これまでは、「団体登録申請書」と「団体加入者名簿」をスポーツ課に提出いただいていました。</a:t>
            </a:r>
            <a:endParaRPr kumimoji="1" lang="en-US" altLang="ja-JP" dirty="0"/>
          </a:p>
          <a:p>
            <a:r>
              <a:rPr kumimoji="1" lang="ja-JP" altLang="en-US" dirty="0"/>
              <a:t>これからは、提出書類が変更され、「公共施設利用予約システム利用者登録申請書」と「上満寺多目的スポーツ広場使用団体の活動状況調べ（名簿含む）」をスポーツ課に提出いただきます。</a:t>
            </a:r>
            <a:endParaRPr kumimoji="1" lang="en-US" altLang="ja-JP" dirty="0"/>
          </a:p>
          <a:p>
            <a:r>
              <a:rPr kumimoji="1" lang="ja-JP" altLang="en-US" dirty="0"/>
              <a:t>登録期間については、これまでと同様に１年ごととなります。</a:t>
            </a:r>
          </a:p>
        </p:txBody>
      </p:sp>
      <p:sp>
        <p:nvSpPr>
          <p:cNvPr id="4" name="スライド番号プレースホルダー 3"/>
          <p:cNvSpPr>
            <a:spLocks noGrp="1"/>
          </p:cNvSpPr>
          <p:nvPr>
            <p:ph type="sldNum" sz="quarter" idx="5"/>
          </p:nvPr>
        </p:nvSpPr>
        <p:spPr/>
        <p:txBody>
          <a:bodyPr/>
          <a:lstStyle/>
          <a:p>
            <a:fld id="{1AA69090-A164-4C1F-9028-3EA845694D6C}" type="slidenum">
              <a:rPr kumimoji="1" lang="ja-JP" altLang="en-US" smtClean="0"/>
              <a:t>2</a:t>
            </a:fld>
            <a:endParaRPr kumimoji="1" lang="ja-JP" altLang="en-US"/>
          </a:p>
        </p:txBody>
      </p:sp>
    </p:spTree>
    <p:extLst>
      <p:ext uri="{BB962C8B-B14F-4D97-AF65-F5344CB8AC3E}">
        <p14:creationId xmlns:p14="http://schemas.microsoft.com/office/powerpoint/2010/main" val="100421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次に、「使用申請」についてです。</a:t>
            </a:r>
            <a:endParaRPr kumimoji="1" lang="en-US" altLang="ja-JP" dirty="0"/>
          </a:p>
          <a:p>
            <a:r>
              <a:rPr kumimoji="1" lang="ja-JP" altLang="en-US" dirty="0"/>
              <a:t>土日祝日については、これまでは、使用調整会議をした後、使用</a:t>
            </a:r>
            <a:r>
              <a:rPr kumimoji="1" lang="ja-JP" altLang="en-US"/>
              <a:t>月２か月前の</a:t>
            </a:r>
            <a:r>
              <a:rPr kumimoji="1" lang="ja-JP" altLang="en-US" dirty="0"/>
              <a:t>１日から１０日までに使用申請書をスポーツ課に提出いただいていました。</a:t>
            </a:r>
            <a:endParaRPr kumimoji="1" lang="en-US" altLang="ja-JP" dirty="0"/>
          </a:p>
          <a:p>
            <a:r>
              <a:rPr kumimoji="1" lang="ja-JP" altLang="en-US" dirty="0"/>
              <a:t>また、平日については、使用調整は行わず、使用月１か月前の１日から１０日までに使用申請書をスポーツ課に提出いただいていました。</a:t>
            </a:r>
            <a:endParaRPr kumimoji="1" lang="en-US" altLang="ja-JP" dirty="0"/>
          </a:p>
          <a:p>
            <a:r>
              <a:rPr kumimoji="1" lang="ja-JP" altLang="en-US" dirty="0"/>
              <a:t>これからは、土日祝日については、使用調整会議をした後、調整結果を予約システムによりスポーツ課が予約入力します。各団体については、予約が正しく入力されているかの確認をお願いします。</a:t>
            </a:r>
            <a:endParaRPr kumimoji="1" lang="en-US" altLang="ja-JP" dirty="0"/>
          </a:p>
          <a:p>
            <a:r>
              <a:rPr kumimoji="1" lang="ja-JP" altLang="en-US" dirty="0"/>
              <a:t>平日については、これまで同様に使用調整は行わず、使用月１か月前の１日から１０日までに予約システムにより団体から抽選申込みを行っていただきます。</a:t>
            </a:r>
            <a:endParaRPr kumimoji="1" lang="en-US" altLang="ja-JP" dirty="0"/>
          </a:p>
          <a:p>
            <a:r>
              <a:rPr kumimoji="1" lang="ja-JP" altLang="en-US" dirty="0"/>
              <a:t>なお、平日の抽選申込みについては、使用機会の公平性を保つため、一般団体のみ行ってください。</a:t>
            </a:r>
            <a:endParaRPr kumimoji="1" lang="en-US" altLang="ja-JP" dirty="0"/>
          </a:p>
          <a:p>
            <a:r>
              <a:rPr kumimoji="1" lang="ja-JP" altLang="en-US" dirty="0"/>
              <a:t>曜日に関わらず、随時予約が使用日１か月前の２０日から使用日前日まで予約システムにより可能です。</a:t>
            </a:r>
            <a:endParaRPr kumimoji="1" lang="en-US" altLang="ja-JP" dirty="0"/>
          </a:p>
          <a:p>
            <a:r>
              <a:rPr kumimoji="1" lang="ja-JP" altLang="en-US" dirty="0"/>
              <a:t>随時予約については、団体の制限を設けませんので、空いている日程等にご自由に予約ください。</a:t>
            </a:r>
          </a:p>
        </p:txBody>
      </p:sp>
      <p:sp>
        <p:nvSpPr>
          <p:cNvPr id="4" name="スライド番号プレースホルダー 3"/>
          <p:cNvSpPr>
            <a:spLocks noGrp="1"/>
          </p:cNvSpPr>
          <p:nvPr>
            <p:ph type="sldNum" sz="quarter" idx="5"/>
          </p:nvPr>
        </p:nvSpPr>
        <p:spPr/>
        <p:txBody>
          <a:bodyPr/>
          <a:lstStyle/>
          <a:p>
            <a:fld id="{1AA69090-A164-4C1F-9028-3EA845694D6C}" type="slidenum">
              <a:rPr kumimoji="1" lang="ja-JP" altLang="en-US" smtClean="0"/>
              <a:t>3</a:t>
            </a:fld>
            <a:endParaRPr kumimoji="1" lang="ja-JP" altLang="en-US"/>
          </a:p>
        </p:txBody>
      </p:sp>
    </p:spTree>
    <p:extLst>
      <p:ext uri="{BB962C8B-B14F-4D97-AF65-F5344CB8AC3E}">
        <p14:creationId xmlns:p14="http://schemas.microsoft.com/office/powerpoint/2010/main" val="141937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次に、「減免団体登録」についてです。</a:t>
            </a:r>
            <a:endParaRPr kumimoji="1" lang="en-US" altLang="ja-JP" dirty="0"/>
          </a:p>
          <a:p>
            <a:r>
              <a:rPr kumimoji="1" lang="ja-JP" altLang="en-US" dirty="0"/>
              <a:t>これまでは、減免団体登録という制度は無く、使用の度に減免申請をしていただいていました。</a:t>
            </a:r>
            <a:endParaRPr kumimoji="1" lang="en-US" altLang="ja-JP" dirty="0"/>
          </a:p>
          <a:p>
            <a:r>
              <a:rPr kumimoji="1" lang="ja-JP" altLang="en-US" dirty="0"/>
              <a:t>今後も、使用の度に減免申請していただく規定は残しますが、予約システムの導入に伴う利便性向上のため、「中学生以下の者で構成された団体」については、減免団体登録を行うことにより、使用する度の減免申請を省略します。</a:t>
            </a:r>
            <a:endParaRPr kumimoji="1" lang="en-US" altLang="ja-JP" dirty="0"/>
          </a:p>
          <a:p>
            <a:r>
              <a:rPr kumimoji="1" lang="ja-JP" altLang="en-US" dirty="0"/>
              <a:t>「中学生以下の者で構成された団体」については、「上満寺多目的スポーツ広場減免団体登録申請書」と「会員名簿」を予約システム登録申請書と一緒にスポーツ課に提出してください。</a:t>
            </a:r>
            <a:endParaRPr kumimoji="1" lang="en-US" altLang="ja-JP" dirty="0"/>
          </a:p>
          <a:p>
            <a:r>
              <a:rPr kumimoji="1" lang="ja-JP" altLang="en-US" dirty="0"/>
              <a:t>なお、減免団体登録の期間は、１年ごとの更新となります。</a:t>
            </a:r>
          </a:p>
        </p:txBody>
      </p:sp>
      <p:sp>
        <p:nvSpPr>
          <p:cNvPr id="4" name="スライド番号プレースホルダー 3"/>
          <p:cNvSpPr>
            <a:spLocks noGrp="1"/>
          </p:cNvSpPr>
          <p:nvPr>
            <p:ph type="sldNum" sz="quarter" idx="5"/>
          </p:nvPr>
        </p:nvSpPr>
        <p:spPr/>
        <p:txBody>
          <a:bodyPr/>
          <a:lstStyle/>
          <a:p>
            <a:fld id="{1AA69090-A164-4C1F-9028-3EA845694D6C}" type="slidenum">
              <a:rPr kumimoji="1" lang="ja-JP" altLang="en-US" smtClean="0"/>
              <a:t>4</a:t>
            </a:fld>
            <a:endParaRPr kumimoji="1" lang="ja-JP" altLang="en-US"/>
          </a:p>
        </p:txBody>
      </p:sp>
    </p:spTree>
    <p:extLst>
      <p:ext uri="{BB962C8B-B14F-4D97-AF65-F5344CB8AC3E}">
        <p14:creationId xmlns:p14="http://schemas.microsoft.com/office/powerpoint/2010/main" val="119922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最後に、「使用取消」についてです。</a:t>
            </a:r>
            <a:endParaRPr kumimoji="1" lang="en-US" altLang="ja-JP" dirty="0"/>
          </a:p>
          <a:p>
            <a:r>
              <a:rPr kumimoji="1" lang="ja-JP" altLang="en-US" dirty="0"/>
              <a:t>これまでは、使用日の７日前までに使用承認変更申請書をスポーツ課に提出いただいていました。</a:t>
            </a:r>
            <a:endParaRPr kumimoji="1" lang="en-US" altLang="ja-JP" dirty="0"/>
          </a:p>
          <a:p>
            <a:r>
              <a:rPr kumimoji="1" lang="ja-JP" altLang="en-US" dirty="0"/>
              <a:t>これからは、使用日の７日前までに予約システムにより団体自身で取消しが可能になります。</a:t>
            </a:r>
            <a:endParaRPr kumimoji="1" lang="en-US" altLang="ja-JP" dirty="0"/>
          </a:p>
          <a:p>
            <a:r>
              <a:rPr kumimoji="1" lang="ja-JP" altLang="en-US" dirty="0"/>
              <a:t>また、変更期限を過ぎた取消しの場合は、これまで同様に使用承認変更申請書をスポーツ課に提出してください。</a:t>
            </a:r>
            <a:endParaRPr kumimoji="1" lang="en-US" altLang="ja-JP" dirty="0"/>
          </a:p>
          <a:p>
            <a:r>
              <a:rPr kumimoji="1" lang="ja-JP" altLang="en-US" dirty="0"/>
              <a:t>雨等で使用できなかった場合も、これまで同様に使用料変更申請書をスポーツ課に提出してください。</a:t>
            </a:r>
            <a:endParaRPr kumimoji="1" lang="en-US" altLang="ja-JP" dirty="0"/>
          </a:p>
          <a:p>
            <a:r>
              <a:rPr kumimoji="1" lang="ja-JP" altLang="en-US" dirty="0"/>
              <a:t>土日祝日の取消しについては</a:t>
            </a:r>
            <a:r>
              <a:rPr kumimoji="1" lang="ja-JP" altLang="en-US" dirty="0" err="1"/>
              <a:t>も</a:t>
            </a:r>
            <a:r>
              <a:rPr kumimoji="1" lang="ja-JP" altLang="en-US" dirty="0"/>
              <a:t>、これまで同様に団体からスポーツ課に連絡し、スポーツ課が各子ども団体に対して取消しとなった日程を連絡後、新たな使用団体を決定します。</a:t>
            </a:r>
            <a:endParaRPr kumimoji="1" lang="en-US" altLang="ja-JP" dirty="0"/>
          </a:p>
          <a:p>
            <a:r>
              <a:rPr kumimoji="1" lang="ja-JP" altLang="en-US" dirty="0"/>
              <a:t>以上が変更点の概要ですが、不明な点等がありましたら、スポーツ課までお問い合わせください。</a:t>
            </a:r>
          </a:p>
        </p:txBody>
      </p:sp>
      <p:sp>
        <p:nvSpPr>
          <p:cNvPr id="4" name="スライド番号プレースホルダー 3"/>
          <p:cNvSpPr>
            <a:spLocks noGrp="1"/>
          </p:cNvSpPr>
          <p:nvPr>
            <p:ph type="sldNum" sz="quarter" idx="5"/>
          </p:nvPr>
        </p:nvSpPr>
        <p:spPr/>
        <p:txBody>
          <a:bodyPr/>
          <a:lstStyle/>
          <a:p>
            <a:fld id="{1AA69090-A164-4C1F-9028-3EA845694D6C}" type="slidenum">
              <a:rPr kumimoji="1" lang="ja-JP" altLang="en-US" smtClean="0"/>
              <a:t>5</a:t>
            </a:fld>
            <a:endParaRPr kumimoji="1" lang="ja-JP" altLang="en-US"/>
          </a:p>
        </p:txBody>
      </p:sp>
    </p:spTree>
    <p:extLst>
      <p:ext uri="{BB962C8B-B14F-4D97-AF65-F5344CB8AC3E}">
        <p14:creationId xmlns:p14="http://schemas.microsoft.com/office/powerpoint/2010/main" val="172086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57FA33-AA2C-46CA-8E5F-FF165AAB8C1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0FC9472-55C4-4576-9C3B-D8D9CBEE3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D6EFF4B-5C08-4E5D-BC05-32C1B8A8172F}"/>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3F43369F-9DFB-4052-9C72-A35CC01C51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1A76EA-E403-4FF6-BC27-80F973C49A1B}"/>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97255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5D54C-2BE4-4EDF-A111-9B6228A754A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E40F0CD-6D52-4C37-B347-BCCA4B267DB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FD057D-9873-4DFF-86C6-43521360F928}"/>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62F5CC2D-FD80-4976-A50C-B906C051DA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1AB35C-85B0-4598-8CB1-618641E50AD7}"/>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245064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0DBEEB4-5D7D-4A61-B304-E8D58484481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921FF3-7A50-4499-8297-096FF357C74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CB172A-8694-4979-9BEC-64698A23227D}"/>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5B700BCF-6395-4F2A-8FC7-EDE48DC2D5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A3DDC0-042E-4FB7-B1DB-1890ECF8566C}"/>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21107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B5628-E66B-4D0D-9B66-A9E1E4C9DE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711027-ADBA-407F-9435-BAFB8CE8BD1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4EE012-7E04-42B5-A867-1B1FFC380E37}"/>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F97CF8B6-C872-41E8-80E6-3488391A04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FD3ECF-ECB6-44EE-8805-2C774C44DFD8}"/>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370749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E19C24-232B-4C16-9AD4-A107C6DCA4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E181DD-FC38-4D0F-A7FF-39A9F2560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F5053C8-8B28-4128-9B74-EDBD532A336B}"/>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4CBDA347-DB13-4238-9D0A-4589E9D4CD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EB5692-D663-440D-9FA7-5308A331453C}"/>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345410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FAC561-69E1-4233-97FB-3434A69F072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6C611B-C56C-4D5D-9377-4993E00133D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5EDD70-B149-4908-B462-7DE006FBCF1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90940B-4745-49B6-A597-0CD5DBE2A3D5}"/>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6" name="フッター プレースホルダー 5">
            <a:extLst>
              <a:ext uri="{FF2B5EF4-FFF2-40B4-BE49-F238E27FC236}">
                <a16:creationId xmlns:a16="http://schemas.microsoft.com/office/drawing/2014/main" id="{CA886111-B294-4091-BF21-9C3774DFCA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3F436E-AB26-46F1-B0E4-C547FFD0E208}"/>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251419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5B63AD-97F1-447C-981C-D43BDD53D09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CBCDEF-B280-4ED9-8720-617987C2A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947D0BE-DE56-4694-BB1A-4CAC7251AB8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57972DD-0834-461D-A00B-17416ADC0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3C55DBC-8785-4C8A-8259-1D75F836432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A1AE38A-1495-4E8B-8283-0953DA65103F}"/>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8" name="フッター プレースホルダー 7">
            <a:extLst>
              <a:ext uri="{FF2B5EF4-FFF2-40B4-BE49-F238E27FC236}">
                <a16:creationId xmlns:a16="http://schemas.microsoft.com/office/drawing/2014/main" id="{FFE21F40-0764-47C7-A95F-4BD2A7C2025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C536583-39F6-4E6D-B939-E817F7C6B969}"/>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42435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B2DEA-F10E-4F74-B19E-C528F08136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5E22BA2-1F69-4D5E-9412-C0EE27F722AC}"/>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4" name="フッター プレースホルダー 3">
            <a:extLst>
              <a:ext uri="{FF2B5EF4-FFF2-40B4-BE49-F238E27FC236}">
                <a16:creationId xmlns:a16="http://schemas.microsoft.com/office/drawing/2014/main" id="{EA92BE63-3855-4984-AF22-5DEE218DAB7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56DECC6-C19D-4850-8446-5885F68596BA}"/>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194575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B7D4E64-BFD7-4439-9B7F-1B780BA202E2}"/>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3" name="フッター プレースホルダー 2">
            <a:extLst>
              <a:ext uri="{FF2B5EF4-FFF2-40B4-BE49-F238E27FC236}">
                <a16:creationId xmlns:a16="http://schemas.microsoft.com/office/drawing/2014/main" id="{96842973-0058-44A7-AAAA-E1147C781D4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32150B6-C822-471F-ADD4-1EE301869BC4}"/>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239079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7D17BD-E0B9-4A22-BA5D-AB9D1D383F1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E29510-B1A6-4ADD-B52A-623A00517F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93D5784-5B30-4AD8-9AC8-7DF2A8C1E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FBFF0F-7D16-41DE-B4B1-9D152FB3FD3B}"/>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6" name="フッター プレースホルダー 5">
            <a:extLst>
              <a:ext uri="{FF2B5EF4-FFF2-40B4-BE49-F238E27FC236}">
                <a16:creationId xmlns:a16="http://schemas.microsoft.com/office/drawing/2014/main" id="{9F1BFB1F-321B-4249-8CE2-C286594EC6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2EEB79-D325-4FBF-81C6-1B22182BC0E6}"/>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33198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B0F576-D945-4096-AE6D-A30BCFA163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A31E60E-FCAB-42A1-9C7F-D7C445547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30C12A0-02DC-44BC-BAC2-445AF6549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B0C2A4F-4CB5-46E8-A638-B25C0E893322}"/>
              </a:ext>
            </a:extLst>
          </p:cNvPr>
          <p:cNvSpPr>
            <a:spLocks noGrp="1"/>
          </p:cNvSpPr>
          <p:nvPr>
            <p:ph type="dt" sz="half" idx="10"/>
          </p:nvPr>
        </p:nvSpPr>
        <p:spPr/>
        <p:txBody>
          <a:bodyPr/>
          <a:lstStyle/>
          <a:p>
            <a:fld id="{AABE3F74-EF40-4DDB-80FA-9CA48DE1F368}" type="datetimeFigureOut">
              <a:rPr kumimoji="1" lang="ja-JP" altLang="en-US" smtClean="0"/>
              <a:t>2021/3/2</a:t>
            </a:fld>
            <a:endParaRPr kumimoji="1" lang="ja-JP" altLang="en-US"/>
          </a:p>
        </p:txBody>
      </p:sp>
      <p:sp>
        <p:nvSpPr>
          <p:cNvPr id="6" name="フッター プレースホルダー 5">
            <a:extLst>
              <a:ext uri="{FF2B5EF4-FFF2-40B4-BE49-F238E27FC236}">
                <a16:creationId xmlns:a16="http://schemas.microsoft.com/office/drawing/2014/main" id="{A53534EE-6B3F-45DC-958B-6E86B063D0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7DA7BD-371F-4C73-A721-FABE2FE0387D}"/>
              </a:ext>
            </a:extLst>
          </p:cNvPr>
          <p:cNvSpPr>
            <a:spLocks noGrp="1"/>
          </p:cNvSpPr>
          <p:nvPr>
            <p:ph type="sldNum" sz="quarter" idx="12"/>
          </p:nvPr>
        </p:nvSpPr>
        <p:spPr/>
        <p:txBody>
          <a:body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66201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FA8E541-F68F-4B0E-814B-C0B4F78285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B0CF1A-852D-4412-AF4F-D039079D5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54FFA8-0D6F-48B2-86B3-91975231F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E3F74-EF40-4DDB-80FA-9CA48DE1F368}" type="datetimeFigureOut">
              <a:rPr kumimoji="1" lang="ja-JP" altLang="en-US" smtClean="0"/>
              <a:t>2021/3/2</a:t>
            </a:fld>
            <a:endParaRPr kumimoji="1" lang="ja-JP" altLang="en-US"/>
          </a:p>
        </p:txBody>
      </p:sp>
      <p:sp>
        <p:nvSpPr>
          <p:cNvPr id="5" name="フッター プレースホルダー 4">
            <a:extLst>
              <a:ext uri="{FF2B5EF4-FFF2-40B4-BE49-F238E27FC236}">
                <a16:creationId xmlns:a16="http://schemas.microsoft.com/office/drawing/2014/main" id="{5F1EF3B9-21C3-499A-B9B3-B124C9C74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9FC4F95-5736-4772-BA77-B5E423893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83D29-2D07-4ECC-85B1-1767A48DE6BA}" type="slidenum">
              <a:rPr kumimoji="1" lang="ja-JP" altLang="en-US" smtClean="0"/>
              <a:t>‹#›</a:t>
            </a:fld>
            <a:endParaRPr kumimoji="1" lang="ja-JP" altLang="en-US"/>
          </a:p>
        </p:txBody>
      </p:sp>
    </p:spTree>
    <p:extLst>
      <p:ext uri="{BB962C8B-B14F-4D97-AF65-F5344CB8AC3E}">
        <p14:creationId xmlns:p14="http://schemas.microsoft.com/office/powerpoint/2010/main" val="89536684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B5399CF-0676-4B4E-87D3-BCB2B3A51AE4}"/>
              </a:ext>
            </a:extLst>
          </p:cNvPr>
          <p:cNvSpPr>
            <a:spLocks noGrp="1"/>
          </p:cNvSpPr>
          <p:nvPr>
            <p:ph type="ctrTitle"/>
          </p:nvPr>
        </p:nvSpPr>
        <p:spPr>
          <a:xfrm>
            <a:off x="533400" y="1247774"/>
            <a:ext cx="11223171" cy="1546225"/>
          </a:xfrm>
        </p:spPr>
        <p:txBody>
          <a:bodyPr>
            <a:normAutofit/>
          </a:bodyPr>
          <a:lstStyle/>
          <a:p>
            <a:r>
              <a:rPr lang="ja-JP" altLang="en-US" sz="4800" dirty="0"/>
              <a:t>公共施設利用予約システム導入に伴う</a:t>
            </a:r>
            <a:br>
              <a:rPr lang="en-US" altLang="ja-JP" sz="4800" dirty="0"/>
            </a:br>
            <a:r>
              <a:rPr lang="ja-JP" altLang="en-US" sz="4800" dirty="0"/>
              <a:t>手続き変更の概要</a:t>
            </a:r>
          </a:p>
        </p:txBody>
      </p:sp>
      <p:sp>
        <p:nvSpPr>
          <p:cNvPr id="4" name="字幕 3">
            <a:extLst>
              <a:ext uri="{FF2B5EF4-FFF2-40B4-BE49-F238E27FC236}">
                <a16:creationId xmlns:a16="http://schemas.microsoft.com/office/drawing/2014/main" id="{D3F1B9A9-CC71-4073-88CB-E6C953991985}"/>
              </a:ext>
            </a:extLst>
          </p:cNvPr>
          <p:cNvSpPr>
            <a:spLocks noGrp="1"/>
          </p:cNvSpPr>
          <p:nvPr>
            <p:ph type="subTitle" idx="1"/>
          </p:nvPr>
        </p:nvSpPr>
        <p:spPr>
          <a:xfrm>
            <a:off x="2612571" y="5230541"/>
            <a:ext cx="9144000" cy="1022213"/>
          </a:xfrm>
        </p:spPr>
        <p:txBody>
          <a:bodyPr/>
          <a:lstStyle/>
          <a:p>
            <a:pPr algn="r"/>
            <a:r>
              <a:rPr kumimoji="1" lang="ja-JP" altLang="en-US" dirty="0"/>
              <a:t>上満寺多目的スポーツ広場版</a:t>
            </a:r>
            <a:endParaRPr kumimoji="1" lang="en-US" altLang="ja-JP" dirty="0"/>
          </a:p>
          <a:p>
            <a:pPr algn="r"/>
            <a:r>
              <a:rPr kumimoji="1" lang="ja-JP" altLang="en-US" dirty="0"/>
              <a:t>令和３年３月</a:t>
            </a:r>
          </a:p>
        </p:txBody>
      </p:sp>
      <p:pic>
        <p:nvPicPr>
          <p:cNvPr id="8" name="オーディオ 7">
            <a:hlinkClick r:id="" action="ppaction://media"/>
            <a:extLst>
              <a:ext uri="{FF2B5EF4-FFF2-40B4-BE49-F238E27FC236}">
                <a16:creationId xmlns:a16="http://schemas.microsoft.com/office/drawing/2014/main" id="{12C03B3F-B00D-4F4C-9A08-BB85804CC0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734514701"/>
      </p:ext>
    </p:extLst>
  </p:cSld>
  <p:clrMapOvr>
    <a:masterClrMapping/>
  </p:clrMapOvr>
  <mc:AlternateContent xmlns:mc="http://schemas.openxmlformats.org/markup-compatibility/2006" xmlns:p14="http://schemas.microsoft.com/office/powerpoint/2010/main">
    <mc:Choice Requires="p14">
      <p:transition spd="slow" p14:dur="2000" advTm="9933"/>
    </mc:Choice>
    <mc:Fallback xmlns="">
      <p:transition spd="slow" advTm="99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45F87-D046-44C3-A048-3E2FDF9FDED6}"/>
              </a:ext>
            </a:extLst>
          </p:cNvPr>
          <p:cNvSpPr>
            <a:spLocks noGrp="1"/>
          </p:cNvSpPr>
          <p:nvPr>
            <p:ph type="title"/>
          </p:nvPr>
        </p:nvSpPr>
        <p:spPr>
          <a:xfrm>
            <a:off x="691970" y="181927"/>
            <a:ext cx="10515600" cy="823912"/>
          </a:xfrm>
        </p:spPr>
        <p:txBody>
          <a:bodyPr>
            <a:normAutofit/>
          </a:bodyPr>
          <a:lstStyle/>
          <a:p>
            <a:pPr algn="ctr"/>
            <a:r>
              <a:rPr kumimoji="1" lang="ja-JP" altLang="en-US" sz="4000" dirty="0">
                <a:latin typeface="HGｺﾞｼｯｸE" panose="020B0909000000000000" pitchFamily="49" charset="-128"/>
                <a:ea typeface="HGｺﾞｼｯｸE" panose="020B0909000000000000" pitchFamily="49" charset="-128"/>
              </a:rPr>
              <a:t>団体登録</a:t>
            </a:r>
          </a:p>
        </p:txBody>
      </p:sp>
      <p:sp>
        <p:nvSpPr>
          <p:cNvPr id="7" name="テキスト プレースホルダー 6">
            <a:extLst>
              <a:ext uri="{FF2B5EF4-FFF2-40B4-BE49-F238E27FC236}">
                <a16:creationId xmlns:a16="http://schemas.microsoft.com/office/drawing/2014/main" id="{B1EDA503-0F16-4C3C-AFC5-7B4F1626BE44}"/>
              </a:ext>
            </a:extLst>
          </p:cNvPr>
          <p:cNvSpPr>
            <a:spLocks noGrp="1"/>
          </p:cNvSpPr>
          <p:nvPr>
            <p:ph type="body" idx="1"/>
          </p:nvPr>
        </p:nvSpPr>
        <p:spPr>
          <a:xfrm>
            <a:off x="418012" y="1005839"/>
            <a:ext cx="5020763" cy="486409"/>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これまでの手続き</a:t>
            </a:r>
          </a:p>
        </p:txBody>
      </p:sp>
      <p:sp>
        <p:nvSpPr>
          <p:cNvPr id="8" name="コンテンツ プレースホルダー 7">
            <a:extLst>
              <a:ext uri="{FF2B5EF4-FFF2-40B4-BE49-F238E27FC236}">
                <a16:creationId xmlns:a16="http://schemas.microsoft.com/office/drawing/2014/main" id="{4545FCDB-8AFA-4932-A33D-D9808D0B01FB}"/>
              </a:ext>
            </a:extLst>
          </p:cNvPr>
          <p:cNvSpPr>
            <a:spLocks noGrp="1"/>
          </p:cNvSpPr>
          <p:nvPr>
            <p:ph sz="half" idx="2"/>
          </p:nvPr>
        </p:nvSpPr>
        <p:spPr>
          <a:xfrm>
            <a:off x="418011" y="1492249"/>
            <a:ext cx="5020764" cy="4918076"/>
          </a:xfrm>
          <a:ln>
            <a:solidFill>
              <a:schemeClr val="tx1"/>
            </a:solidFill>
          </a:ln>
        </p:spPr>
        <p:txBody>
          <a:bodyPr>
            <a:normAutofit/>
          </a:bodyPr>
          <a:lstStyle/>
          <a:p>
            <a:pPr marL="0" indent="0">
              <a:buNone/>
            </a:pPr>
            <a:endParaRPr kumimoji="1" lang="en-US" altLang="ja-JP" dirty="0"/>
          </a:p>
          <a:p>
            <a:pPr marL="0" indent="0">
              <a:buNone/>
            </a:pPr>
            <a:r>
              <a:rPr kumimoji="1" lang="ja-JP" altLang="en-US" dirty="0"/>
              <a:t>①団体登録申請書</a:t>
            </a:r>
            <a:endParaRPr kumimoji="1" lang="en-US" altLang="ja-JP" dirty="0"/>
          </a:p>
          <a:p>
            <a:pPr marL="0" indent="0">
              <a:buNone/>
            </a:pPr>
            <a:endParaRPr kumimoji="1" lang="en-US" altLang="ja-JP" dirty="0"/>
          </a:p>
          <a:p>
            <a:pPr marL="0" indent="0">
              <a:buNone/>
            </a:pPr>
            <a:r>
              <a:rPr kumimoji="1" lang="ja-JP" altLang="en-US" dirty="0"/>
              <a:t>②団体加入者名簿</a:t>
            </a:r>
            <a:endParaRPr kumimoji="1" lang="en-US" altLang="ja-JP" dirty="0"/>
          </a:p>
          <a:p>
            <a:pPr marL="0" indent="0">
              <a:buNone/>
            </a:pPr>
            <a:r>
              <a:rPr kumimoji="1" lang="ja-JP" altLang="en-US" dirty="0"/>
              <a:t>　</a:t>
            </a:r>
            <a:endParaRPr kumimoji="1" lang="en-US" altLang="ja-JP" dirty="0"/>
          </a:p>
          <a:p>
            <a:pPr marL="0" indent="0">
              <a:buNone/>
            </a:pPr>
            <a:endParaRPr lang="en-US" altLang="ja-JP" dirty="0"/>
          </a:p>
          <a:p>
            <a:pPr marL="0" indent="0">
              <a:buNone/>
            </a:pPr>
            <a:endParaRPr kumimoji="1" lang="en-US" altLang="ja-JP" dirty="0"/>
          </a:p>
          <a:p>
            <a:pPr marL="0" indent="0">
              <a:buNone/>
            </a:pPr>
            <a:r>
              <a:rPr kumimoji="1" lang="ja-JP" altLang="en-US" dirty="0"/>
              <a:t>　をスポーツ課に提出</a:t>
            </a:r>
            <a:endParaRPr kumimoji="1" lang="en-US" altLang="ja-JP" dirty="0"/>
          </a:p>
          <a:p>
            <a:pPr marL="0" indent="0">
              <a:buNone/>
            </a:pPr>
            <a:r>
              <a:rPr kumimoji="1" lang="ja-JP" altLang="en-US" dirty="0"/>
              <a:t>　（１年ごとに更新）</a:t>
            </a:r>
          </a:p>
        </p:txBody>
      </p:sp>
      <p:sp>
        <p:nvSpPr>
          <p:cNvPr id="9" name="テキスト プレースホルダー 8">
            <a:extLst>
              <a:ext uri="{FF2B5EF4-FFF2-40B4-BE49-F238E27FC236}">
                <a16:creationId xmlns:a16="http://schemas.microsoft.com/office/drawing/2014/main" id="{A4558E16-4540-4DE9-ABD6-260BFBE9BD14}"/>
              </a:ext>
            </a:extLst>
          </p:cNvPr>
          <p:cNvSpPr>
            <a:spLocks noGrp="1"/>
          </p:cNvSpPr>
          <p:nvPr>
            <p:ph type="body" sz="quarter" idx="3"/>
          </p:nvPr>
        </p:nvSpPr>
        <p:spPr>
          <a:xfrm>
            <a:off x="6515827" y="1005838"/>
            <a:ext cx="5258161" cy="486410"/>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新しい手続き</a:t>
            </a:r>
          </a:p>
        </p:txBody>
      </p:sp>
      <p:sp>
        <p:nvSpPr>
          <p:cNvPr id="10" name="コンテンツ プレースホルダー 9">
            <a:extLst>
              <a:ext uri="{FF2B5EF4-FFF2-40B4-BE49-F238E27FC236}">
                <a16:creationId xmlns:a16="http://schemas.microsoft.com/office/drawing/2014/main" id="{1C4FCDD1-2D4C-447F-9665-54B9D7BD0897}"/>
              </a:ext>
            </a:extLst>
          </p:cNvPr>
          <p:cNvSpPr>
            <a:spLocks noGrp="1"/>
          </p:cNvSpPr>
          <p:nvPr>
            <p:ph sz="quarter" idx="4"/>
          </p:nvPr>
        </p:nvSpPr>
        <p:spPr>
          <a:xfrm>
            <a:off x="6503126" y="1492249"/>
            <a:ext cx="5270862" cy="4918076"/>
          </a:xfrm>
          <a:ln>
            <a:solidFill>
              <a:schemeClr val="tx1"/>
            </a:solidFill>
          </a:ln>
        </p:spPr>
        <p:txBody>
          <a:bodyPr>
            <a:normAutofit/>
          </a:bodyPr>
          <a:lstStyle/>
          <a:p>
            <a:pPr marL="0" indent="0">
              <a:buNone/>
            </a:pPr>
            <a:endParaRPr kumimoji="1" lang="en-US" altLang="ja-JP" dirty="0"/>
          </a:p>
          <a:p>
            <a:pPr marL="0" indent="0">
              <a:buNone/>
            </a:pPr>
            <a:r>
              <a:rPr kumimoji="1" lang="ja-JP" altLang="en-US" dirty="0"/>
              <a:t>①公共施設利用予約システム</a:t>
            </a:r>
            <a:endParaRPr kumimoji="1" lang="en-US" altLang="ja-JP" dirty="0"/>
          </a:p>
          <a:p>
            <a:pPr marL="0" indent="0">
              <a:buNone/>
            </a:pPr>
            <a:r>
              <a:rPr kumimoji="1" lang="ja-JP" altLang="en-US" dirty="0"/>
              <a:t>　利用者登録申請書</a:t>
            </a:r>
            <a:endParaRPr kumimoji="1" lang="en-US" altLang="ja-JP" dirty="0"/>
          </a:p>
          <a:p>
            <a:pPr marL="0" indent="0">
              <a:buNone/>
            </a:pPr>
            <a:r>
              <a:rPr kumimoji="1" lang="ja-JP" altLang="en-US" dirty="0"/>
              <a:t>②上満寺多目的スポーツ広場</a:t>
            </a:r>
            <a:endParaRPr kumimoji="1" lang="en-US" altLang="ja-JP" dirty="0"/>
          </a:p>
          <a:p>
            <a:pPr marL="0" indent="0">
              <a:buNone/>
            </a:pPr>
            <a:r>
              <a:rPr kumimoji="1" lang="ja-JP" altLang="en-US" dirty="0"/>
              <a:t>　使用団体の活動状況調</a:t>
            </a:r>
            <a:endParaRPr kumimoji="1" lang="en-US" altLang="ja-JP" dirty="0"/>
          </a:p>
          <a:p>
            <a:pPr marL="0" indent="0">
              <a:buNone/>
            </a:pPr>
            <a:r>
              <a:rPr kumimoji="1" lang="ja-JP" altLang="en-US" dirty="0"/>
              <a:t>　（団体加入者名簿含む）</a:t>
            </a:r>
            <a:endParaRPr kumimoji="1" lang="en-US" altLang="ja-JP" dirty="0"/>
          </a:p>
          <a:p>
            <a:pPr marL="0" indent="0">
              <a:buNone/>
            </a:pPr>
            <a:r>
              <a:rPr kumimoji="1" lang="ja-JP" altLang="en-US" dirty="0"/>
              <a:t>　</a:t>
            </a:r>
            <a:endParaRPr kumimoji="1" lang="en-US" altLang="ja-JP" dirty="0"/>
          </a:p>
          <a:p>
            <a:pPr marL="0" indent="0">
              <a:buNone/>
            </a:pPr>
            <a:r>
              <a:rPr kumimoji="1" lang="ja-JP" altLang="en-US" dirty="0"/>
              <a:t>　をスポーツ課に提出</a:t>
            </a:r>
            <a:endParaRPr kumimoji="1" lang="en-US" altLang="ja-JP" dirty="0"/>
          </a:p>
          <a:p>
            <a:pPr marL="0" indent="0">
              <a:buNone/>
            </a:pPr>
            <a:r>
              <a:rPr kumimoji="1" lang="ja-JP" altLang="en-US" dirty="0"/>
              <a:t>　（１年ごとに更新）</a:t>
            </a:r>
          </a:p>
        </p:txBody>
      </p:sp>
      <p:sp>
        <p:nvSpPr>
          <p:cNvPr id="12" name="矢印: 右 11">
            <a:extLst>
              <a:ext uri="{FF2B5EF4-FFF2-40B4-BE49-F238E27FC236}">
                <a16:creationId xmlns:a16="http://schemas.microsoft.com/office/drawing/2014/main" id="{281629D2-1448-42E5-8EC9-3757E448E079}"/>
              </a:ext>
            </a:extLst>
          </p:cNvPr>
          <p:cNvSpPr/>
          <p:nvPr/>
        </p:nvSpPr>
        <p:spPr>
          <a:xfrm>
            <a:off x="5508579" y="3087733"/>
            <a:ext cx="924742" cy="6825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1" name="オーディオ 10">
            <a:hlinkClick r:id="" action="ppaction://media"/>
            <a:extLst>
              <a:ext uri="{FF2B5EF4-FFF2-40B4-BE49-F238E27FC236}">
                <a16:creationId xmlns:a16="http://schemas.microsoft.com/office/drawing/2014/main" id="{BB05CA8E-0B48-4093-8830-7DD32FD134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407129285"/>
      </p:ext>
    </p:extLst>
  </p:cSld>
  <p:clrMapOvr>
    <a:masterClrMapping/>
  </p:clrMapOvr>
  <mc:AlternateContent xmlns:mc="http://schemas.openxmlformats.org/markup-compatibility/2006" xmlns:p14="http://schemas.microsoft.com/office/powerpoint/2010/main">
    <mc:Choice Requires="p14">
      <p:transition spd="slow" p14:dur="2000" advTm="30194"/>
    </mc:Choice>
    <mc:Fallback xmlns="">
      <p:transition spd="slow" advTm="30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45F87-D046-44C3-A048-3E2FDF9FDED6}"/>
              </a:ext>
            </a:extLst>
          </p:cNvPr>
          <p:cNvSpPr>
            <a:spLocks noGrp="1"/>
          </p:cNvSpPr>
          <p:nvPr>
            <p:ph type="title"/>
          </p:nvPr>
        </p:nvSpPr>
        <p:spPr>
          <a:xfrm>
            <a:off x="691970" y="181927"/>
            <a:ext cx="10515600" cy="823912"/>
          </a:xfrm>
        </p:spPr>
        <p:txBody>
          <a:bodyPr>
            <a:normAutofit/>
          </a:bodyPr>
          <a:lstStyle/>
          <a:p>
            <a:pPr algn="ctr"/>
            <a:r>
              <a:rPr kumimoji="1" lang="ja-JP" altLang="en-US" sz="4000" dirty="0">
                <a:latin typeface="HGｺﾞｼｯｸE" panose="020B0909000000000000" pitchFamily="49" charset="-128"/>
                <a:ea typeface="HGｺﾞｼｯｸE" panose="020B0909000000000000" pitchFamily="49" charset="-128"/>
              </a:rPr>
              <a:t>使用申請</a:t>
            </a:r>
          </a:p>
        </p:txBody>
      </p:sp>
      <p:sp>
        <p:nvSpPr>
          <p:cNvPr id="7" name="テキスト プレースホルダー 6">
            <a:extLst>
              <a:ext uri="{FF2B5EF4-FFF2-40B4-BE49-F238E27FC236}">
                <a16:creationId xmlns:a16="http://schemas.microsoft.com/office/drawing/2014/main" id="{B1EDA503-0F16-4C3C-AFC5-7B4F1626BE44}"/>
              </a:ext>
            </a:extLst>
          </p:cNvPr>
          <p:cNvSpPr>
            <a:spLocks noGrp="1"/>
          </p:cNvSpPr>
          <p:nvPr>
            <p:ph type="body" idx="1"/>
          </p:nvPr>
        </p:nvSpPr>
        <p:spPr>
          <a:xfrm>
            <a:off x="418012" y="1005839"/>
            <a:ext cx="5020763" cy="486409"/>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これまでの手続き</a:t>
            </a:r>
          </a:p>
        </p:txBody>
      </p:sp>
      <p:sp>
        <p:nvSpPr>
          <p:cNvPr id="8" name="コンテンツ プレースホルダー 7">
            <a:extLst>
              <a:ext uri="{FF2B5EF4-FFF2-40B4-BE49-F238E27FC236}">
                <a16:creationId xmlns:a16="http://schemas.microsoft.com/office/drawing/2014/main" id="{4545FCDB-8AFA-4932-A33D-D9808D0B01FB}"/>
              </a:ext>
            </a:extLst>
          </p:cNvPr>
          <p:cNvSpPr>
            <a:spLocks noGrp="1"/>
          </p:cNvSpPr>
          <p:nvPr>
            <p:ph sz="half" idx="2"/>
          </p:nvPr>
        </p:nvSpPr>
        <p:spPr>
          <a:xfrm>
            <a:off x="418011" y="1492249"/>
            <a:ext cx="5020764" cy="4899026"/>
          </a:xfrm>
          <a:ln>
            <a:solidFill>
              <a:schemeClr val="tx1"/>
            </a:solidFill>
          </a:ln>
        </p:spPr>
        <p:txBody>
          <a:bodyPr>
            <a:normAutofit/>
          </a:bodyPr>
          <a:lstStyle/>
          <a:p>
            <a:pPr marL="0" indent="0">
              <a:buNone/>
            </a:pPr>
            <a:r>
              <a:rPr kumimoji="1" lang="en-US" altLang="ja-JP" sz="2400" dirty="0"/>
              <a:t>【</a:t>
            </a:r>
            <a:r>
              <a:rPr kumimoji="1" lang="ja-JP" altLang="en-US" sz="2400" dirty="0"/>
              <a:t>土日祝</a:t>
            </a:r>
            <a:r>
              <a:rPr kumimoji="1" lang="en-US" altLang="ja-JP" sz="2400" dirty="0"/>
              <a:t>】</a:t>
            </a:r>
          </a:p>
          <a:p>
            <a:pPr marL="0" indent="0">
              <a:lnSpc>
                <a:spcPct val="50000"/>
              </a:lnSpc>
              <a:buNone/>
            </a:pPr>
            <a:r>
              <a:rPr kumimoji="1" lang="ja-JP" altLang="en-US" sz="2400" dirty="0"/>
              <a:t>・使用調整会議後</a:t>
            </a:r>
            <a:r>
              <a:rPr kumimoji="1" lang="en-US" altLang="ja-JP" sz="2400" dirty="0"/>
              <a:t>(</a:t>
            </a:r>
            <a:r>
              <a:rPr kumimoji="1" lang="ja-JP" altLang="en-US" sz="2400" dirty="0"/>
              <a:t>子ども団体のみ</a:t>
            </a:r>
            <a:r>
              <a:rPr kumimoji="1" lang="en-US" altLang="ja-JP" sz="2400" dirty="0"/>
              <a:t>)</a:t>
            </a:r>
          </a:p>
          <a:p>
            <a:pPr marL="0" indent="0">
              <a:lnSpc>
                <a:spcPct val="50000"/>
              </a:lnSpc>
              <a:buNone/>
            </a:pPr>
            <a:r>
              <a:rPr kumimoji="1" lang="ja-JP" altLang="en-US" sz="2400" dirty="0"/>
              <a:t>　使用月</a:t>
            </a:r>
            <a:r>
              <a:rPr kumimoji="1" lang="en-US" altLang="ja-JP" sz="2400" dirty="0"/>
              <a:t>2</a:t>
            </a:r>
            <a:r>
              <a:rPr kumimoji="1" lang="ja-JP" altLang="en-US" sz="2400" dirty="0"/>
              <a:t>か月前の</a:t>
            </a:r>
            <a:r>
              <a:rPr kumimoji="1" lang="en-US" altLang="ja-JP" sz="2400" dirty="0"/>
              <a:t>1</a:t>
            </a:r>
            <a:r>
              <a:rPr kumimoji="1" lang="ja-JP" altLang="en-US" sz="2400" dirty="0"/>
              <a:t>日から</a:t>
            </a:r>
            <a:r>
              <a:rPr kumimoji="1" lang="en-US" altLang="ja-JP" sz="2400" dirty="0"/>
              <a:t>10</a:t>
            </a:r>
            <a:r>
              <a:rPr kumimoji="1" lang="ja-JP" altLang="en-US" sz="2400" dirty="0"/>
              <a:t>日</a:t>
            </a:r>
            <a:endParaRPr kumimoji="1" lang="en-US" altLang="ja-JP" sz="2400" dirty="0"/>
          </a:p>
          <a:p>
            <a:pPr marL="0" indent="0">
              <a:lnSpc>
                <a:spcPct val="50000"/>
              </a:lnSpc>
              <a:buNone/>
            </a:pPr>
            <a:r>
              <a:rPr kumimoji="1" lang="ja-JP" altLang="en-US" sz="2400" dirty="0"/>
              <a:t>　までに使用申請書をスポーツ課</a:t>
            </a:r>
            <a:endParaRPr kumimoji="1" lang="en-US" altLang="ja-JP" sz="2400" dirty="0"/>
          </a:p>
          <a:p>
            <a:pPr marL="0" indent="0">
              <a:lnSpc>
                <a:spcPct val="50000"/>
              </a:lnSpc>
              <a:buNone/>
            </a:pPr>
            <a:r>
              <a:rPr kumimoji="1" lang="ja-JP" altLang="en-US" sz="2400" dirty="0"/>
              <a:t>　に提出</a:t>
            </a:r>
            <a:endParaRPr kumimoji="1" lang="en-US" altLang="ja-JP" sz="2400" dirty="0"/>
          </a:p>
          <a:p>
            <a:pPr marL="0" indent="0">
              <a:buNone/>
            </a:pPr>
            <a:r>
              <a:rPr kumimoji="1" lang="en-US" altLang="ja-JP" sz="2400" dirty="0"/>
              <a:t>【</a:t>
            </a:r>
            <a:r>
              <a:rPr kumimoji="1" lang="ja-JP" altLang="en-US" sz="2400" dirty="0"/>
              <a:t>平日</a:t>
            </a:r>
            <a:r>
              <a:rPr kumimoji="1" lang="en-US" altLang="ja-JP" sz="2400" dirty="0"/>
              <a:t>】</a:t>
            </a:r>
          </a:p>
          <a:p>
            <a:pPr marL="0" indent="0">
              <a:lnSpc>
                <a:spcPct val="50000"/>
              </a:lnSpc>
              <a:buNone/>
            </a:pPr>
            <a:r>
              <a:rPr kumimoji="1" lang="ja-JP" altLang="en-US" sz="2400" dirty="0"/>
              <a:t>・使用月</a:t>
            </a:r>
            <a:r>
              <a:rPr kumimoji="1" lang="en-US" altLang="ja-JP" sz="2400" dirty="0"/>
              <a:t>1</a:t>
            </a:r>
            <a:r>
              <a:rPr kumimoji="1" lang="ja-JP" altLang="en-US" sz="2400" dirty="0"/>
              <a:t>か月前の</a:t>
            </a:r>
            <a:r>
              <a:rPr kumimoji="1" lang="en-US" altLang="ja-JP" sz="2400" dirty="0"/>
              <a:t>1</a:t>
            </a:r>
            <a:r>
              <a:rPr kumimoji="1" lang="ja-JP" altLang="en-US" sz="2400" dirty="0"/>
              <a:t>日から</a:t>
            </a:r>
            <a:r>
              <a:rPr kumimoji="1" lang="en-US" altLang="ja-JP" sz="2400" dirty="0"/>
              <a:t>10</a:t>
            </a:r>
            <a:r>
              <a:rPr kumimoji="1" lang="ja-JP" altLang="en-US" sz="2400" dirty="0"/>
              <a:t>日</a:t>
            </a:r>
            <a:endParaRPr kumimoji="1" lang="en-US" altLang="ja-JP" sz="2400" dirty="0"/>
          </a:p>
          <a:p>
            <a:pPr marL="0" indent="0">
              <a:lnSpc>
                <a:spcPct val="50000"/>
              </a:lnSpc>
              <a:buNone/>
            </a:pPr>
            <a:r>
              <a:rPr kumimoji="1" lang="ja-JP" altLang="en-US" sz="2400" dirty="0"/>
              <a:t>　までに使用申請書をスポーツ課</a:t>
            </a:r>
            <a:endParaRPr kumimoji="1" lang="en-US" altLang="ja-JP" sz="2400" dirty="0"/>
          </a:p>
          <a:p>
            <a:pPr marL="0" indent="0">
              <a:lnSpc>
                <a:spcPct val="50000"/>
              </a:lnSpc>
              <a:buNone/>
            </a:pPr>
            <a:r>
              <a:rPr kumimoji="1" lang="ja-JP" altLang="en-US" sz="2400" dirty="0"/>
              <a:t>　に提出</a:t>
            </a:r>
            <a:endParaRPr kumimoji="1" lang="en-US" altLang="ja-JP" sz="2400" dirty="0"/>
          </a:p>
        </p:txBody>
      </p:sp>
      <p:sp>
        <p:nvSpPr>
          <p:cNvPr id="9" name="テキスト プレースホルダー 8">
            <a:extLst>
              <a:ext uri="{FF2B5EF4-FFF2-40B4-BE49-F238E27FC236}">
                <a16:creationId xmlns:a16="http://schemas.microsoft.com/office/drawing/2014/main" id="{A4558E16-4540-4DE9-ABD6-260BFBE9BD14}"/>
              </a:ext>
            </a:extLst>
          </p:cNvPr>
          <p:cNvSpPr>
            <a:spLocks noGrp="1"/>
          </p:cNvSpPr>
          <p:nvPr>
            <p:ph type="body" sz="quarter" idx="3"/>
          </p:nvPr>
        </p:nvSpPr>
        <p:spPr>
          <a:xfrm>
            <a:off x="6515827" y="1005838"/>
            <a:ext cx="5258161" cy="486410"/>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新しい手続き</a:t>
            </a:r>
          </a:p>
        </p:txBody>
      </p:sp>
      <p:sp>
        <p:nvSpPr>
          <p:cNvPr id="10" name="コンテンツ プレースホルダー 9">
            <a:extLst>
              <a:ext uri="{FF2B5EF4-FFF2-40B4-BE49-F238E27FC236}">
                <a16:creationId xmlns:a16="http://schemas.microsoft.com/office/drawing/2014/main" id="{1C4FCDD1-2D4C-447F-9665-54B9D7BD0897}"/>
              </a:ext>
            </a:extLst>
          </p:cNvPr>
          <p:cNvSpPr>
            <a:spLocks noGrp="1"/>
          </p:cNvSpPr>
          <p:nvPr>
            <p:ph sz="quarter" idx="4"/>
          </p:nvPr>
        </p:nvSpPr>
        <p:spPr>
          <a:xfrm>
            <a:off x="6503126" y="1492248"/>
            <a:ext cx="5270862" cy="4899026"/>
          </a:xfrm>
          <a:ln>
            <a:solidFill>
              <a:schemeClr val="tx1"/>
            </a:solidFill>
          </a:ln>
        </p:spPr>
        <p:txBody>
          <a:bodyPr>
            <a:normAutofit/>
          </a:bodyPr>
          <a:lstStyle/>
          <a:p>
            <a:pPr marL="0" indent="0">
              <a:buNone/>
            </a:pPr>
            <a:r>
              <a:rPr kumimoji="1" lang="en-US" altLang="ja-JP" sz="2400" dirty="0"/>
              <a:t>【</a:t>
            </a:r>
            <a:r>
              <a:rPr kumimoji="1" lang="ja-JP" altLang="en-US" sz="2400" dirty="0"/>
              <a:t>土日祝</a:t>
            </a:r>
            <a:r>
              <a:rPr kumimoji="1" lang="en-US" altLang="ja-JP" sz="2400" dirty="0"/>
              <a:t>】</a:t>
            </a:r>
          </a:p>
          <a:p>
            <a:pPr marL="0" indent="0">
              <a:lnSpc>
                <a:spcPct val="50000"/>
              </a:lnSpc>
              <a:buNone/>
            </a:pPr>
            <a:r>
              <a:rPr kumimoji="1" lang="ja-JP" altLang="en-US" sz="2400" dirty="0"/>
              <a:t>・使用調整会議後</a:t>
            </a:r>
            <a:r>
              <a:rPr kumimoji="1" lang="en-US" altLang="ja-JP" sz="2400" dirty="0"/>
              <a:t>(</a:t>
            </a:r>
            <a:r>
              <a:rPr kumimoji="1" lang="ja-JP" altLang="en-US" sz="2400" dirty="0"/>
              <a:t>子ども団体のみ</a:t>
            </a:r>
            <a:r>
              <a:rPr kumimoji="1" lang="en-US" altLang="ja-JP" sz="2400" dirty="0"/>
              <a:t>)</a:t>
            </a:r>
          </a:p>
          <a:p>
            <a:pPr marL="0" indent="0">
              <a:lnSpc>
                <a:spcPct val="50000"/>
              </a:lnSpc>
              <a:buNone/>
            </a:pPr>
            <a:r>
              <a:rPr kumimoji="1" lang="ja-JP" altLang="en-US" sz="2400" dirty="0"/>
              <a:t>　調整分は公共施設利用予約システ</a:t>
            </a:r>
            <a:endParaRPr kumimoji="1" lang="en-US" altLang="ja-JP" sz="2400" dirty="0"/>
          </a:p>
          <a:p>
            <a:pPr marL="0" indent="0">
              <a:lnSpc>
                <a:spcPct val="50000"/>
              </a:lnSpc>
              <a:buNone/>
            </a:pPr>
            <a:r>
              <a:rPr kumimoji="1" lang="ja-JP" altLang="en-US" sz="2400" dirty="0"/>
              <a:t>　ムによりスポーツ課が予約入力</a:t>
            </a:r>
            <a:endParaRPr kumimoji="1" lang="en-US" altLang="ja-JP" sz="2400" dirty="0"/>
          </a:p>
          <a:p>
            <a:pPr marL="0" indent="0">
              <a:lnSpc>
                <a:spcPct val="50000"/>
              </a:lnSpc>
              <a:buNone/>
            </a:pPr>
            <a:endParaRPr lang="en-US" altLang="ja-JP" sz="2400" dirty="0"/>
          </a:p>
          <a:p>
            <a:pPr marL="0" indent="0">
              <a:lnSpc>
                <a:spcPct val="50000"/>
              </a:lnSpc>
              <a:buNone/>
            </a:pPr>
            <a:r>
              <a:rPr kumimoji="1" lang="en-US" altLang="ja-JP" sz="2400" dirty="0"/>
              <a:t>【</a:t>
            </a:r>
            <a:r>
              <a:rPr kumimoji="1" lang="ja-JP" altLang="en-US" sz="2400" dirty="0"/>
              <a:t>平日</a:t>
            </a:r>
            <a:r>
              <a:rPr kumimoji="1" lang="en-US" altLang="ja-JP" sz="2400" dirty="0"/>
              <a:t>】</a:t>
            </a:r>
          </a:p>
          <a:p>
            <a:pPr marL="0" indent="0">
              <a:lnSpc>
                <a:spcPct val="50000"/>
              </a:lnSpc>
              <a:buNone/>
            </a:pPr>
            <a:r>
              <a:rPr kumimoji="1" lang="ja-JP" altLang="en-US" sz="2400" dirty="0"/>
              <a:t>・使用月</a:t>
            </a:r>
            <a:r>
              <a:rPr kumimoji="1" lang="en-US" altLang="ja-JP" sz="2400" dirty="0"/>
              <a:t>1</a:t>
            </a:r>
            <a:r>
              <a:rPr kumimoji="1" lang="ja-JP" altLang="en-US" sz="2400" dirty="0"/>
              <a:t>か月前の</a:t>
            </a:r>
            <a:r>
              <a:rPr kumimoji="1" lang="en-US" altLang="ja-JP" sz="2400" dirty="0"/>
              <a:t>1</a:t>
            </a:r>
            <a:r>
              <a:rPr kumimoji="1" lang="ja-JP" altLang="en-US" sz="2400" dirty="0"/>
              <a:t>日から</a:t>
            </a:r>
            <a:r>
              <a:rPr kumimoji="1" lang="en-US" altLang="ja-JP" sz="2400" dirty="0"/>
              <a:t>10</a:t>
            </a:r>
            <a:r>
              <a:rPr kumimoji="1" lang="ja-JP" altLang="en-US" sz="2400" dirty="0"/>
              <a:t>日まで</a:t>
            </a:r>
            <a:endParaRPr kumimoji="1" lang="en-US" altLang="ja-JP" sz="2400" dirty="0"/>
          </a:p>
          <a:p>
            <a:pPr marL="0" indent="0">
              <a:lnSpc>
                <a:spcPct val="50000"/>
              </a:lnSpc>
              <a:buNone/>
            </a:pPr>
            <a:r>
              <a:rPr kumimoji="1" lang="ja-JP" altLang="en-US" sz="2400" dirty="0"/>
              <a:t>　に公共施設利用予約システムに</a:t>
            </a:r>
            <a:r>
              <a:rPr kumimoji="1" lang="ja-JP" altLang="en-US" sz="2400" dirty="0" err="1"/>
              <a:t>よ</a:t>
            </a:r>
            <a:endParaRPr kumimoji="1" lang="en-US" altLang="ja-JP" sz="2400" dirty="0"/>
          </a:p>
          <a:p>
            <a:pPr marL="0" indent="0">
              <a:lnSpc>
                <a:spcPct val="50000"/>
              </a:lnSpc>
              <a:buNone/>
            </a:pPr>
            <a:r>
              <a:rPr kumimoji="1" lang="ja-JP" altLang="en-US" sz="2400" dirty="0"/>
              <a:t>　</a:t>
            </a:r>
            <a:r>
              <a:rPr kumimoji="1" lang="ja-JP" altLang="en-US" sz="2400" dirty="0" err="1"/>
              <a:t>り</a:t>
            </a:r>
            <a:r>
              <a:rPr kumimoji="1" lang="ja-JP" altLang="en-US" sz="2400" dirty="0"/>
              <a:t>団体が抽選申込</a:t>
            </a:r>
            <a:r>
              <a:rPr kumimoji="1" lang="en-US" altLang="ja-JP" sz="2400" dirty="0"/>
              <a:t>(</a:t>
            </a:r>
            <a:r>
              <a:rPr kumimoji="1" lang="ja-JP" altLang="en-US" sz="2400" dirty="0"/>
              <a:t>一般団体のみ</a:t>
            </a:r>
            <a:r>
              <a:rPr kumimoji="1" lang="en-US" altLang="ja-JP" sz="2400" dirty="0"/>
              <a:t>)</a:t>
            </a:r>
          </a:p>
          <a:p>
            <a:pPr marL="0" indent="0">
              <a:lnSpc>
                <a:spcPct val="50000"/>
              </a:lnSpc>
              <a:buNone/>
            </a:pPr>
            <a:endParaRPr lang="en-US" altLang="ja-JP" sz="2400" dirty="0"/>
          </a:p>
          <a:p>
            <a:pPr marL="0" indent="0">
              <a:lnSpc>
                <a:spcPct val="50000"/>
              </a:lnSpc>
              <a:buNone/>
            </a:pPr>
            <a:r>
              <a:rPr kumimoji="1" lang="en-US" altLang="ja-JP" sz="2400" dirty="0"/>
              <a:t>【</a:t>
            </a:r>
            <a:r>
              <a:rPr kumimoji="1" lang="ja-JP" altLang="en-US" sz="2400" dirty="0"/>
              <a:t>曜日共通</a:t>
            </a:r>
            <a:r>
              <a:rPr kumimoji="1" lang="en-US" altLang="ja-JP" sz="2400" dirty="0"/>
              <a:t>】</a:t>
            </a:r>
          </a:p>
          <a:p>
            <a:pPr marL="0" indent="0">
              <a:lnSpc>
                <a:spcPct val="50000"/>
              </a:lnSpc>
              <a:buNone/>
            </a:pPr>
            <a:r>
              <a:rPr kumimoji="1" lang="ja-JP" altLang="en-US" sz="2400" dirty="0"/>
              <a:t>・随時予約は、使用月</a:t>
            </a:r>
            <a:r>
              <a:rPr kumimoji="1" lang="en-US" altLang="ja-JP" sz="2400" dirty="0"/>
              <a:t>1</a:t>
            </a:r>
            <a:r>
              <a:rPr kumimoji="1" lang="ja-JP" altLang="en-US" sz="2400" dirty="0"/>
              <a:t>か月前の</a:t>
            </a:r>
            <a:r>
              <a:rPr kumimoji="1" lang="en-US" altLang="ja-JP" sz="2400" dirty="0"/>
              <a:t>20</a:t>
            </a:r>
            <a:r>
              <a:rPr kumimoji="1" lang="ja-JP" altLang="en-US" sz="2400" dirty="0"/>
              <a:t>日</a:t>
            </a:r>
            <a:endParaRPr kumimoji="1" lang="en-US" altLang="ja-JP" sz="2400" dirty="0"/>
          </a:p>
          <a:p>
            <a:pPr marL="0" indent="0">
              <a:lnSpc>
                <a:spcPct val="50000"/>
              </a:lnSpc>
              <a:buNone/>
            </a:pPr>
            <a:r>
              <a:rPr kumimoji="1" lang="ja-JP" altLang="en-US" sz="2400" dirty="0"/>
              <a:t>　から使用日前日までに公共施設利</a:t>
            </a:r>
            <a:endParaRPr kumimoji="1" lang="en-US" altLang="ja-JP" sz="2400" dirty="0"/>
          </a:p>
          <a:p>
            <a:pPr marL="0" indent="0">
              <a:lnSpc>
                <a:spcPct val="50000"/>
              </a:lnSpc>
              <a:buNone/>
            </a:pPr>
            <a:r>
              <a:rPr kumimoji="1" lang="ja-JP" altLang="en-US" sz="2400" dirty="0"/>
              <a:t>　用予約システムにより団体が予約</a:t>
            </a:r>
            <a:endParaRPr kumimoji="1" lang="en-US" altLang="ja-JP" sz="2400" dirty="0"/>
          </a:p>
          <a:p>
            <a:pPr marL="0" indent="0">
              <a:lnSpc>
                <a:spcPct val="50000"/>
              </a:lnSpc>
              <a:buNone/>
            </a:pPr>
            <a:r>
              <a:rPr kumimoji="1" lang="ja-JP" altLang="en-US" sz="2400" dirty="0"/>
              <a:t>　申込</a:t>
            </a:r>
            <a:r>
              <a:rPr kumimoji="1" lang="en-US" altLang="ja-JP" sz="2400" dirty="0"/>
              <a:t>(</a:t>
            </a:r>
            <a:r>
              <a:rPr kumimoji="1" lang="ja-JP" altLang="en-US" sz="2400" dirty="0"/>
              <a:t>団体制限無し</a:t>
            </a:r>
            <a:r>
              <a:rPr kumimoji="1" lang="en-US" altLang="ja-JP" sz="2400" dirty="0"/>
              <a:t>)</a:t>
            </a:r>
            <a:endParaRPr kumimoji="1" lang="ja-JP" altLang="en-US" sz="2400" dirty="0"/>
          </a:p>
        </p:txBody>
      </p:sp>
      <p:sp>
        <p:nvSpPr>
          <p:cNvPr id="12" name="矢印: 右 11">
            <a:extLst>
              <a:ext uri="{FF2B5EF4-FFF2-40B4-BE49-F238E27FC236}">
                <a16:creationId xmlns:a16="http://schemas.microsoft.com/office/drawing/2014/main" id="{281629D2-1448-42E5-8EC9-3757E448E079}"/>
              </a:ext>
            </a:extLst>
          </p:cNvPr>
          <p:cNvSpPr/>
          <p:nvPr/>
        </p:nvSpPr>
        <p:spPr>
          <a:xfrm>
            <a:off x="5508579" y="3087733"/>
            <a:ext cx="924742" cy="6825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4" name="オーディオ 3">
            <a:hlinkClick r:id="" action="ppaction://media"/>
            <a:extLst>
              <a:ext uri="{FF2B5EF4-FFF2-40B4-BE49-F238E27FC236}">
                <a16:creationId xmlns:a16="http://schemas.microsoft.com/office/drawing/2014/main" id="{BFBCAEB4-CFC8-4F6A-BCCC-ACD3199BC39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64446110"/>
      </p:ext>
    </p:extLst>
  </p:cSld>
  <p:clrMapOvr>
    <a:masterClrMapping/>
  </p:clrMapOvr>
  <mc:AlternateContent xmlns:mc="http://schemas.openxmlformats.org/markup-compatibility/2006" xmlns:p14="http://schemas.microsoft.com/office/powerpoint/2010/main">
    <mc:Choice Requires="p14">
      <p:transition spd="slow" p14:dur="2000" advTm="85735"/>
    </mc:Choice>
    <mc:Fallback xmlns="">
      <p:transition spd="slow" advTm="857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45F87-D046-44C3-A048-3E2FDF9FDED6}"/>
              </a:ext>
            </a:extLst>
          </p:cNvPr>
          <p:cNvSpPr>
            <a:spLocks noGrp="1"/>
          </p:cNvSpPr>
          <p:nvPr>
            <p:ph type="title"/>
          </p:nvPr>
        </p:nvSpPr>
        <p:spPr>
          <a:xfrm>
            <a:off x="691970" y="181927"/>
            <a:ext cx="10515600" cy="823912"/>
          </a:xfrm>
        </p:spPr>
        <p:txBody>
          <a:bodyPr>
            <a:normAutofit/>
          </a:bodyPr>
          <a:lstStyle/>
          <a:p>
            <a:pPr algn="ctr"/>
            <a:r>
              <a:rPr kumimoji="1" lang="ja-JP" altLang="en-US" sz="4000" dirty="0">
                <a:latin typeface="HGｺﾞｼｯｸE" panose="020B0909000000000000" pitchFamily="49" charset="-128"/>
                <a:ea typeface="HGｺﾞｼｯｸE" panose="020B0909000000000000" pitchFamily="49" charset="-128"/>
              </a:rPr>
              <a:t>減免団体登録</a:t>
            </a:r>
          </a:p>
        </p:txBody>
      </p:sp>
      <p:sp>
        <p:nvSpPr>
          <p:cNvPr id="7" name="テキスト プレースホルダー 6">
            <a:extLst>
              <a:ext uri="{FF2B5EF4-FFF2-40B4-BE49-F238E27FC236}">
                <a16:creationId xmlns:a16="http://schemas.microsoft.com/office/drawing/2014/main" id="{B1EDA503-0F16-4C3C-AFC5-7B4F1626BE44}"/>
              </a:ext>
            </a:extLst>
          </p:cNvPr>
          <p:cNvSpPr>
            <a:spLocks noGrp="1"/>
          </p:cNvSpPr>
          <p:nvPr>
            <p:ph type="body" idx="1"/>
          </p:nvPr>
        </p:nvSpPr>
        <p:spPr>
          <a:xfrm>
            <a:off x="418012" y="1005839"/>
            <a:ext cx="5020763" cy="486409"/>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これまでの手続き</a:t>
            </a:r>
          </a:p>
        </p:txBody>
      </p:sp>
      <p:sp>
        <p:nvSpPr>
          <p:cNvPr id="8" name="コンテンツ プレースホルダー 7">
            <a:extLst>
              <a:ext uri="{FF2B5EF4-FFF2-40B4-BE49-F238E27FC236}">
                <a16:creationId xmlns:a16="http://schemas.microsoft.com/office/drawing/2014/main" id="{4545FCDB-8AFA-4932-A33D-D9808D0B01FB}"/>
              </a:ext>
            </a:extLst>
          </p:cNvPr>
          <p:cNvSpPr>
            <a:spLocks noGrp="1"/>
          </p:cNvSpPr>
          <p:nvPr>
            <p:ph sz="half" idx="2"/>
          </p:nvPr>
        </p:nvSpPr>
        <p:spPr>
          <a:xfrm>
            <a:off x="418011" y="1492248"/>
            <a:ext cx="5020764" cy="4908551"/>
          </a:xfrm>
          <a:ln>
            <a:solidFill>
              <a:schemeClr val="tx1"/>
            </a:solidFill>
          </a:ln>
        </p:spPr>
        <p:txBody>
          <a:bodyPr>
            <a:normAutofit lnSpcReduction="10000"/>
          </a:bodyPr>
          <a:lstStyle/>
          <a:p>
            <a:pPr marL="0" indent="0">
              <a:buNone/>
            </a:pPr>
            <a:endParaRPr lang="en-US" altLang="ja-JP" sz="2400" dirty="0"/>
          </a:p>
          <a:p>
            <a:pPr marL="0" indent="0">
              <a:buNone/>
            </a:pPr>
            <a:r>
              <a:rPr kumimoji="1" lang="ja-JP" altLang="en-US" sz="2400" dirty="0"/>
              <a:t>・規定無し</a:t>
            </a:r>
            <a:endParaRPr kumimoji="1" lang="en-US" altLang="ja-JP" sz="2400" dirty="0"/>
          </a:p>
        </p:txBody>
      </p:sp>
      <p:sp>
        <p:nvSpPr>
          <p:cNvPr id="9" name="テキスト プレースホルダー 8">
            <a:extLst>
              <a:ext uri="{FF2B5EF4-FFF2-40B4-BE49-F238E27FC236}">
                <a16:creationId xmlns:a16="http://schemas.microsoft.com/office/drawing/2014/main" id="{A4558E16-4540-4DE9-ABD6-260BFBE9BD14}"/>
              </a:ext>
            </a:extLst>
          </p:cNvPr>
          <p:cNvSpPr>
            <a:spLocks noGrp="1"/>
          </p:cNvSpPr>
          <p:nvPr>
            <p:ph type="body" sz="quarter" idx="3"/>
          </p:nvPr>
        </p:nvSpPr>
        <p:spPr>
          <a:xfrm>
            <a:off x="6515827" y="1005838"/>
            <a:ext cx="5258161" cy="486410"/>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新しい手続き</a:t>
            </a:r>
          </a:p>
        </p:txBody>
      </p:sp>
      <p:sp>
        <p:nvSpPr>
          <p:cNvPr id="10" name="コンテンツ プレースホルダー 9">
            <a:extLst>
              <a:ext uri="{FF2B5EF4-FFF2-40B4-BE49-F238E27FC236}">
                <a16:creationId xmlns:a16="http://schemas.microsoft.com/office/drawing/2014/main" id="{1C4FCDD1-2D4C-447F-9665-54B9D7BD0897}"/>
              </a:ext>
            </a:extLst>
          </p:cNvPr>
          <p:cNvSpPr>
            <a:spLocks noGrp="1"/>
          </p:cNvSpPr>
          <p:nvPr>
            <p:ph sz="quarter" idx="4"/>
          </p:nvPr>
        </p:nvSpPr>
        <p:spPr>
          <a:xfrm>
            <a:off x="6503126" y="1492249"/>
            <a:ext cx="5270862" cy="4908549"/>
          </a:xfrm>
          <a:ln>
            <a:solidFill>
              <a:schemeClr val="tx1"/>
            </a:solidFill>
          </a:ln>
        </p:spPr>
        <p:txBody>
          <a:bodyPr>
            <a:normAutofit lnSpcReduction="10000"/>
          </a:bodyPr>
          <a:lstStyle/>
          <a:p>
            <a:pPr marL="0" indent="0">
              <a:buNone/>
            </a:pPr>
            <a:endParaRPr kumimoji="1" lang="en-US" altLang="ja-JP" sz="2400" dirty="0"/>
          </a:p>
          <a:p>
            <a:pPr marL="0" indent="0">
              <a:buNone/>
            </a:pPr>
            <a:r>
              <a:rPr kumimoji="1" lang="ja-JP" altLang="en-US" sz="2400" dirty="0"/>
              <a:t>・</a:t>
            </a:r>
            <a:r>
              <a:rPr kumimoji="1" lang="en-US" altLang="ja-JP" sz="2400" dirty="0"/>
              <a:t>｢</a:t>
            </a:r>
            <a:r>
              <a:rPr kumimoji="1" lang="ja-JP" altLang="en-US" sz="2400" dirty="0"/>
              <a:t>主たる構成員が市内に在住する</a:t>
            </a:r>
            <a:endParaRPr kumimoji="1" lang="en-US" altLang="ja-JP" sz="2400" dirty="0"/>
          </a:p>
          <a:p>
            <a:pPr marL="0" indent="0">
              <a:buNone/>
            </a:pPr>
            <a:r>
              <a:rPr kumimoji="1" lang="ja-JP" altLang="en-US" sz="2400" dirty="0"/>
              <a:t>　中学生以下の者で構成された団</a:t>
            </a:r>
            <a:endParaRPr kumimoji="1" lang="en-US" altLang="ja-JP" sz="2400" dirty="0"/>
          </a:p>
          <a:p>
            <a:pPr marL="0" indent="0">
              <a:buNone/>
            </a:pPr>
            <a:r>
              <a:rPr kumimoji="1" lang="ja-JP" altLang="en-US" sz="2400" dirty="0"/>
              <a:t>　体</a:t>
            </a:r>
            <a:r>
              <a:rPr kumimoji="1" lang="en-US" altLang="ja-JP" sz="2400" dirty="0"/>
              <a:t>｣</a:t>
            </a:r>
            <a:r>
              <a:rPr kumimoji="1" lang="ja-JP" altLang="en-US" sz="2400" dirty="0"/>
              <a:t>が対象</a:t>
            </a:r>
            <a:endParaRPr kumimoji="1" lang="en-US" altLang="ja-JP" sz="2400" dirty="0"/>
          </a:p>
          <a:p>
            <a:pPr marL="0" indent="0">
              <a:buNone/>
            </a:pPr>
            <a:r>
              <a:rPr kumimoji="1" lang="ja-JP" altLang="en-US" sz="2400" dirty="0"/>
              <a:t>　①上満寺多目的スポーツ広場</a:t>
            </a:r>
            <a:endParaRPr kumimoji="1" lang="en-US" altLang="ja-JP" sz="2400" dirty="0"/>
          </a:p>
          <a:p>
            <a:pPr marL="0" indent="0">
              <a:buNone/>
            </a:pPr>
            <a:r>
              <a:rPr kumimoji="1" lang="ja-JP" altLang="en-US" sz="2400" dirty="0"/>
              <a:t>　　減免団体登録申請書</a:t>
            </a:r>
            <a:endParaRPr kumimoji="1" lang="en-US" altLang="ja-JP" sz="2400" dirty="0"/>
          </a:p>
          <a:p>
            <a:pPr marL="0" indent="0">
              <a:buNone/>
            </a:pPr>
            <a:r>
              <a:rPr kumimoji="1" lang="ja-JP" altLang="en-US" sz="2400" dirty="0"/>
              <a:t>　②会員名簿（任意様式）</a:t>
            </a:r>
            <a:endParaRPr kumimoji="1" lang="en-US" altLang="ja-JP" sz="2400" dirty="0"/>
          </a:p>
          <a:p>
            <a:pPr marL="0" indent="0">
              <a:buNone/>
            </a:pPr>
            <a:endParaRPr lang="en-US" altLang="ja-JP" sz="2400" dirty="0"/>
          </a:p>
          <a:p>
            <a:pPr marL="0" indent="0">
              <a:buNone/>
            </a:pPr>
            <a:r>
              <a:rPr kumimoji="1" lang="ja-JP" altLang="en-US" sz="2400" dirty="0"/>
              <a:t>　　を公共施設利用予約システム</a:t>
            </a:r>
            <a:endParaRPr kumimoji="1" lang="en-US" altLang="ja-JP" sz="2400" dirty="0"/>
          </a:p>
          <a:p>
            <a:pPr marL="0" indent="0">
              <a:buNone/>
            </a:pPr>
            <a:r>
              <a:rPr kumimoji="1" lang="ja-JP" altLang="en-US" sz="2400" dirty="0"/>
              <a:t>　　　利用者登録申請書と一緒に</a:t>
            </a:r>
            <a:endParaRPr kumimoji="1" lang="en-US" altLang="ja-JP" sz="2400" dirty="0"/>
          </a:p>
          <a:p>
            <a:pPr marL="0" indent="0">
              <a:buNone/>
            </a:pPr>
            <a:r>
              <a:rPr kumimoji="1" lang="ja-JP" altLang="en-US" sz="2400" dirty="0"/>
              <a:t>　　　スポーツ課に提出</a:t>
            </a:r>
            <a:r>
              <a:rPr kumimoji="1" lang="ja-JP" altLang="en-US" sz="1400" dirty="0"/>
              <a:t>（</a:t>
            </a:r>
            <a:r>
              <a:rPr kumimoji="1" lang="en-US" altLang="ja-JP" sz="1400" dirty="0"/>
              <a:t>1</a:t>
            </a:r>
            <a:r>
              <a:rPr kumimoji="1" lang="ja-JP" altLang="en-US" sz="1400" dirty="0"/>
              <a:t>年ごとに更新）</a:t>
            </a:r>
            <a:endParaRPr kumimoji="1" lang="ja-JP" altLang="en-US" sz="2400" dirty="0"/>
          </a:p>
        </p:txBody>
      </p:sp>
      <p:sp>
        <p:nvSpPr>
          <p:cNvPr id="12" name="矢印: 右 11">
            <a:extLst>
              <a:ext uri="{FF2B5EF4-FFF2-40B4-BE49-F238E27FC236}">
                <a16:creationId xmlns:a16="http://schemas.microsoft.com/office/drawing/2014/main" id="{281629D2-1448-42E5-8EC9-3757E448E079}"/>
              </a:ext>
            </a:extLst>
          </p:cNvPr>
          <p:cNvSpPr/>
          <p:nvPr/>
        </p:nvSpPr>
        <p:spPr>
          <a:xfrm>
            <a:off x="5508579" y="3087733"/>
            <a:ext cx="924742" cy="6825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4" name="オーディオ 3">
            <a:hlinkClick r:id="" action="ppaction://media"/>
            <a:extLst>
              <a:ext uri="{FF2B5EF4-FFF2-40B4-BE49-F238E27FC236}">
                <a16:creationId xmlns:a16="http://schemas.microsoft.com/office/drawing/2014/main" id="{4ECC57A9-3C08-475A-B144-79A958C51C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2022307433"/>
      </p:ext>
    </p:extLst>
  </p:cSld>
  <p:clrMapOvr>
    <a:masterClrMapping/>
  </p:clrMapOvr>
  <mc:AlternateContent xmlns:mc="http://schemas.openxmlformats.org/markup-compatibility/2006" xmlns:p14="http://schemas.microsoft.com/office/powerpoint/2010/main">
    <mc:Choice Requires="p14">
      <p:transition spd="slow" p14:dur="2000" advTm="49444"/>
    </mc:Choice>
    <mc:Fallback xmlns="">
      <p:transition spd="slow" advTm="49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F45F87-D046-44C3-A048-3E2FDF9FDED6}"/>
              </a:ext>
            </a:extLst>
          </p:cNvPr>
          <p:cNvSpPr>
            <a:spLocks noGrp="1"/>
          </p:cNvSpPr>
          <p:nvPr>
            <p:ph type="title"/>
          </p:nvPr>
        </p:nvSpPr>
        <p:spPr>
          <a:xfrm>
            <a:off x="691970" y="181927"/>
            <a:ext cx="10515600" cy="823912"/>
          </a:xfrm>
        </p:spPr>
        <p:txBody>
          <a:bodyPr>
            <a:normAutofit/>
          </a:bodyPr>
          <a:lstStyle/>
          <a:p>
            <a:pPr algn="ctr"/>
            <a:r>
              <a:rPr kumimoji="1" lang="ja-JP" altLang="en-US" sz="4000" dirty="0">
                <a:latin typeface="HGｺﾞｼｯｸE" panose="020B0909000000000000" pitchFamily="49" charset="-128"/>
                <a:ea typeface="HGｺﾞｼｯｸE" panose="020B0909000000000000" pitchFamily="49" charset="-128"/>
              </a:rPr>
              <a:t>使用取消</a:t>
            </a:r>
          </a:p>
        </p:txBody>
      </p:sp>
      <p:sp>
        <p:nvSpPr>
          <p:cNvPr id="7" name="テキスト プレースホルダー 6">
            <a:extLst>
              <a:ext uri="{FF2B5EF4-FFF2-40B4-BE49-F238E27FC236}">
                <a16:creationId xmlns:a16="http://schemas.microsoft.com/office/drawing/2014/main" id="{B1EDA503-0F16-4C3C-AFC5-7B4F1626BE44}"/>
              </a:ext>
            </a:extLst>
          </p:cNvPr>
          <p:cNvSpPr>
            <a:spLocks noGrp="1"/>
          </p:cNvSpPr>
          <p:nvPr>
            <p:ph type="body" idx="1"/>
          </p:nvPr>
        </p:nvSpPr>
        <p:spPr>
          <a:xfrm>
            <a:off x="418012" y="1005839"/>
            <a:ext cx="5020763" cy="486409"/>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これまでの手続き</a:t>
            </a:r>
          </a:p>
        </p:txBody>
      </p:sp>
      <p:sp>
        <p:nvSpPr>
          <p:cNvPr id="8" name="コンテンツ プレースホルダー 7">
            <a:extLst>
              <a:ext uri="{FF2B5EF4-FFF2-40B4-BE49-F238E27FC236}">
                <a16:creationId xmlns:a16="http://schemas.microsoft.com/office/drawing/2014/main" id="{4545FCDB-8AFA-4932-A33D-D9808D0B01FB}"/>
              </a:ext>
            </a:extLst>
          </p:cNvPr>
          <p:cNvSpPr>
            <a:spLocks noGrp="1"/>
          </p:cNvSpPr>
          <p:nvPr>
            <p:ph sz="half" idx="2"/>
          </p:nvPr>
        </p:nvSpPr>
        <p:spPr>
          <a:xfrm>
            <a:off x="418011" y="1492248"/>
            <a:ext cx="5020764" cy="4908551"/>
          </a:xfrm>
          <a:ln>
            <a:solidFill>
              <a:schemeClr val="tx1"/>
            </a:solidFill>
          </a:ln>
        </p:spPr>
        <p:txBody>
          <a:bodyPr>
            <a:normAutofit/>
          </a:bodyPr>
          <a:lstStyle/>
          <a:p>
            <a:pPr marL="0" indent="0">
              <a:buNone/>
            </a:pPr>
            <a:endParaRPr lang="en-US" altLang="ja-JP" sz="2400" dirty="0"/>
          </a:p>
          <a:p>
            <a:pPr marL="0" indent="0">
              <a:buNone/>
            </a:pPr>
            <a:r>
              <a:rPr kumimoji="1" lang="ja-JP" altLang="en-US" sz="2400" dirty="0"/>
              <a:t>・使用日</a:t>
            </a:r>
            <a:r>
              <a:rPr kumimoji="1" lang="en-US" altLang="ja-JP" sz="2400" dirty="0"/>
              <a:t>7</a:t>
            </a:r>
            <a:r>
              <a:rPr kumimoji="1" lang="ja-JP" altLang="en-US" sz="2400" dirty="0"/>
              <a:t>日前までに使用承認変更</a:t>
            </a:r>
            <a:endParaRPr kumimoji="1" lang="en-US" altLang="ja-JP" sz="2400" dirty="0"/>
          </a:p>
          <a:p>
            <a:pPr marL="0" indent="0">
              <a:buNone/>
            </a:pPr>
            <a:r>
              <a:rPr kumimoji="1" lang="ja-JP" altLang="en-US" sz="2400" dirty="0"/>
              <a:t>　申請書をスポーツ課に提出</a:t>
            </a:r>
            <a:endParaRPr kumimoji="1" lang="en-US" altLang="ja-JP" sz="2400" dirty="0"/>
          </a:p>
        </p:txBody>
      </p:sp>
      <p:sp>
        <p:nvSpPr>
          <p:cNvPr id="9" name="テキスト プレースホルダー 8">
            <a:extLst>
              <a:ext uri="{FF2B5EF4-FFF2-40B4-BE49-F238E27FC236}">
                <a16:creationId xmlns:a16="http://schemas.microsoft.com/office/drawing/2014/main" id="{A4558E16-4540-4DE9-ABD6-260BFBE9BD14}"/>
              </a:ext>
            </a:extLst>
          </p:cNvPr>
          <p:cNvSpPr>
            <a:spLocks noGrp="1"/>
          </p:cNvSpPr>
          <p:nvPr>
            <p:ph type="body" sz="quarter" idx="3"/>
          </p:nvPr>
        </p:nvSpPr>
        <p:spPr>
          <a:xfrm>
            <a:off x="6515827" y="1005838"/>
            <a:ext cx="5258161" cy="486410"/>
          </a:xfrm>
          <a:solidFill>
            <a:schemeClr val="accent1">
              <a:lumMod val="40000"/>
              <a:lumOff val="60000"/>
            </a:schemeClr>
          </a:solidFill>
          <a:ln>
            <a:solidFill>
              <a:schemeClr val="tx1"/>
            </a:solidFill>
          </a:ln>
        </p:spPr>
        <p:txBody>
          <a:bodyPr/>
          <a:lstStyle/>
          <a:p>
            <a:pPr algn="ctr"/>
            <a:r>
              <a:rPr kumimoji="1" lang="ja-JP" altLang="en-US" dirty="0">
                <a:latin typeface="BIZ UDPゴシック" panose="020B0400000000000000" pitchFamily="50" charset="-128"/>
                <a:ea typeface="BIZ UDPゴシック" panose="020B0400000000000000" pitchFamily="50" charset="-128"/>
              </a:rPr>
              <a:t>新しい手続き</a:t>
            </a:r>
          </a:p>
        </p:txBody>
      </p:sp>
      <p:sp>
        <p:nvSpPr>
          <p:cNvPr id="10" name="コンテンツ プレースホルダー 9">
            <a:extLst>
              <a:ext uri="{FF2B5EF4-FFF2-40B4-BE49-F238E27FC236}">
                <a16:creationId xmlns:a16="http://schemas.microsoft.com/office/drawing/2014/main" id="{1C4FCDD1-2D4C-447F-9665-54B9D7BD0897}"/>
              </a:ext>
            </a:extLst>
          </p:cNvPr>
          <p:cNvSpPr>
            <a:spLocks noGrp="1"/>
          </p:cNvSpPr>
          <p:nvPr>
            <p:ph sz="quarter" idx="4"/>
          </p:nvPr>
        </p:nvSpPr>
        <p:spPr>
          <a:xfrm>
            <a:off x="6503126" y="1492249"/>
            <a:ext cx="5270862" cy="4908549"/>
          </a:xfrm>
          <a:ln>
            <a:solidFill>
              <a:schemeClr val="tx1"/>
            </a:solidFill>
          </a:ln>
        </p:spPr>
        <p:txBody>
          <a:bodyPr>
            <a:normAutofit/>
          </a:bodyPr>
          <a:lstStyle/>
          <a:p>
            <a:pPr marL="0" indent="0">
              <a:buNone/>
            </a:pPr>
            <a:endParaRPr kumimoji="1" lang="en-US" altLang="ja-JP" sz="2400" dirty="0"/>
          </a:p>
          <a:p>
            <a:pPr marL="0" indent="0">
              <a:buNone/>
            </a:pPr>
            <a:r>
              <a:rPr kumimoji="1" lang="ja-JP" altLang="en-US" sz="2400" dirty="0"/>
              <a:t>・使用日</a:t>
            </a:r>
            <a:r>
              <a:rPr kumimoji="1" lang="en-US" altLang="ja-JP" sz="2400" dirty="0"/>
              <a:t>7</a:t>
            </a:r>
            <a:r>
              <a:rPr kumimoji="1" lang="ja-JP" altLang="en-US" sz="2400" dirty="0"/>
              <a:t>日前までに公共施設利用予</a:t>
            </a:r>
            <a:endParaRPr kumimoji="1" lang="en-US" altLang="ja-JP" sz="2400" dirty="0"/>
          </a:p>
          <a:p>
            <a:pPr marL="0" indent="0">
              <a:buNone/>
            </a:pPr>
            <a:r>
              <a:rPr kumimoji="1" lang="ja-JP" altLang="en-US" sz="2400" dirty="0"/>
              <a:t>　約システムにより団体が取消可能</a:t>
            </a:r>
            <a:endParaRPr kumimoji="1" lang="en-US" altLang="ja-JP" sz="2400" dirty="0"/>
          </a:p>
          <a:p>
            <a:pPr marL="0" indent="0">
              <a:buNone/>
            </a:pPr>
            <a:endParaRPr kumimoji="1" lang="en-US" altLang="ja-JP" sz="2400" dirty="0"/>
          </a:p>
          <a:p>
            <a:pPr marL="0" indent="0">
              <a:buNone/>
            </a:pPr>
            <a:r>
              <a:rPr kumimoji="1" lang="ja-JP" altLang="en-US" sz="1800" dirty="0"/>
              <a:t>　</a:t>
            </a:r>
            <a:r>
              <a:rPr kumimoji="1" lang="en-US" altLang="ja-JP" sz="1800" dirty="0"/>
              <a:t>※</a:t>
            </a:r>
            <a:r>
              <a:rPr kumimoji="1" lang="ja-JP" altLang="en-US" sz="1800" dirty="0"/>
              <a:t>変更期限を過ぎた取消しの場合は、これまで</a:t>
            </a:r>
            <a:endParaRPr kumimoji="1" lang="en-US" altLang="ja-JP" sz="1800" dirty="0"/>
          </a:p>
          <a:p>
            <a:pPr marL="0" indent="0">
              <a:buNone/>
            </a:pPr>
            <a:r>
              <a:rPr kumimoji="1" lang="ja-JP" altLang="en-US" sz="1800" dirty="0"/>
              <a:t>　　同様に使用承認変更申請書をｽﾎﾟｰﾂ課に提出</a:t>
            </a:r>
            <a:endParaRPr kumimoji="1" lang="en-US" altLang="ja-JP" sz="1800" dirty="0"/>
          </a:p>
          <a:p>
            <a:pPr marL="0" indent="0">
              <a:buNone/>
            </a:pPr>
            <a:r>
              <a:rPr kumimoji="1" lang="ja-JP" altLang="en-US" sz="1800" dirty="0"/>
              <a:t>　</a:t>
            </a:r>
            <a:r>
              <a:rPr kumimoji="1" lang="en-US" altLang="ja-JP" sz="1800" dirty="0"/>
              <a:t>※</a:t>
            </a:r>
            <a:r>
              <a:rPr kumimoji="1" lang="ja-JP" altLang="en-US" sz="1800" dirty="0"/>
              <a:t>雨等で使用できなかった場合は、これまで同</a:t>
            </a:r>
            <a:endParaRPr kumimoji="1" lang="en-US" altLang="ja-JP" sz="1800" dirty="0"/>
          </a:p>
          <a:p>
            <a:pPr marL="0" indent="0">
              <a:buNone/>
            </a:pPr>
            <a:r>
              <a:rPr kumimoji="1" lang="ja-JP" altLang="en-US" sz="1800" dirty="0"/>
              <a:t>　　様に使用料変更申請書をｽﾎﾟｰﾂ課に提出</a:t>
            </a:r>
            <a:endParaRPr kumimoji="1" lang="en-US" altLang="ja-JP" sz="1800" dirty="0"/>
          </a:p>
          <a:p>
            <a:pPr marL="0" indent="0">
              <a:buNone/>
            </a:pPr>
            <a:r>
              <a:rPr kumimoji="1" lang="ja-JP" altLang="en-US" sz="1800" dirty="0"/>
              <a:t>　</a:t>
            </a:r>
            <a:r>
              <a:rPr lang="en-US" altLang="ja-JP" sz="1800" dirty="0"/>
              <a:t>※</a:t>
            </a:r>
            <a:r>
              <a:rPr lang="ja-JP" altLang="en-US" sz="1800" dirty="0"/>
              <a:t>土日祝日の取消しは、これまで同様に団体か</a:t>
            </a:r>
          </a:p>
          <a:p>
            <a:pPr marL="0" indent="0">
              <a:buNone/>
            </a:pPr>
            <a:r>
              <a:rPr lang="ja-JP" altLang="en-US" sz="1800" dirty="0"/>
              <a:t>　　らｽﾎﾟｰﾂ課に連絡し、ｽﾎﾟｰﾂ課が各子ども団体</a:t>
            </a:r>
          </a:p>
          <a:p>
            <a:pPr marL="0" indent="0">
              <a:buNone/>
            </a:pPr>
            <a:r>
              <a:rPr lang="ja-JP" altLang="en-US" sz="1800" dirty="0"/>
              <a:t>　　に対して取消しとなった日程を連絡後、新た</a:t>
            </a:r>
          </a:p>
          <a:p>
            <a:pPr marL="0" indent="0">
              <a:buNone/>
            </a:pPr>
            <a:r>
              <a:rPr lang="ja-JP" altLang="en-US" sz="1800" dirty="0"/>
              <a:t>　　な使用団体を決定</a:t>
            </a:r>
          </a:p>
          <a:p>
            <a:pPr marL="0" indent="0">
              <a:buNone/>
            </a:pPr>
            <a:endParaRPr kumimoji="1" lang="ja-JP" altLang="en-US" sz="1800" dirty="0"/>
          </a:p>
        </p:txBody>
      </p:sp>
      <p:sp>
        <p:nvSpPr>
          <p:cNvPr id="12" name="矢印: 右 11">
            <a:extLst>
              <a:ext uri="{FF2B5EF4-FFF2-40B4-BE49-F238E27FC236}">
                <a16:creationId xmlns:a16="http://schemas.microsoft.com/office/drawing/2014/main" id="{281629D2-1448-42E5-8EC9-3757E448E079}"/>
              </a:ext>
            </a:extLst>
          </p:cNvPr>
          <p:cNvSpPr/>
          <p:nvPr/>
        </p:nvSpPr>
        <p:spPr>
          <a:xfrm>
            <a:off x="5508579" y="3087733"/>
            <a:ext cx="924742" cy="6825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3" name="オーディオ 2">
            <a:hlinkClick r:id="" action="ppaction://media"/>
            <a:extLst>
              <a:ext uri="{FF2B5EF4-FFF2-40B4-BE49-F238E27FC236}">
                <a16:creationId xmlns:a16="http://schemas.microsoft.com/office/drawing/2014/main" id="{3C848FDC-D36F-4CDE-B691-26E01375B8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71300" y="6337300"/>
            <a:ext cx="304800" cy="304800"/>
          </a:xfrm>
          <a:prstGeom prst="rect">
            <a:avLst/>
          </a:prstGeom>
        </p:spPr>
      </p:pic>
    </p:spTree>
    <p:extLst>
      <p:ext uri="{BB962C8B-B14F-4D97-AF65-F5344CB8AC3E}">
        <p14:creationId xmlns:p14="http://schemas.microsoft.com/office/powerpoint/2010/main" val="1375708296"/>
      </p:ext>
    </p:extLst>
  </p:cSld>
  <p:clrMapOvr>
    <a:masterClrMapping/>
  </p:clrMapOvr>
  <mc:AlternateContent xmlns:mc="http://schemas.openxmlformats.org/markup-compatibility/2006" xmlns:p14="http://schemas.microsoft.com/office/powerpoint/2010/main">
    <mc:Choice Requires="p14">
      <p:transition spd="slow" p14:dur="2000" advTm="60932"/>
    </mc:Choice>
    <mc:Fallback xmlns="">
      <p:transition spd="slow" advTm="60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TotalTime>
  <Words>1167</Words>
  <Application>Microsoft Office PowerPoint</Application>
  <PresentationFormat>ワイド画面</PresentationFormat>
  <Paragraphs>115</Paragraphs>
  <Slides>5</Slides>
  <Notes>5</Notes>
  <HiddenSlides>0</HiddenSlides>
  <MMClips>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BIZ UDPゴシック</vt:lpstr>
      <vt:lpstr>HGｺﾞｼｯｸE</vt:lpstr>
      <vt:lpstr>游ゴシック</vt:lpstr>
      <vt:lpstr>游ゴシック Light</vt:lpstr>
      <vt:lpstr>Arial</vt:lpstr>
      <vt:lpstr>Office テーマ</vt:lpstr>
      <vt:lpstr>公共施設利用予約システム導入に伴う 手続き変更の概要</vt:lpstr>
      <vt:lpstr>団体登録</vt:lpstr>
      <vt:lpstr>使用申請</vt:lpstr>
      <vt:lpstr>減免団体登録</vt:lpstr>
      <vt:lpstr>使用取消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公共施設利用予約システム導入に伴う 手続き変更の概要</dc:title>
  <dc:creator>鎌田　卓也</dc:creator>
  <cp:lastModifiedBy>鎌田　卓也</cp:lastModifiedBy>
  <cp:revision>30</cp:revision>
  <dcterms:created xsi:type="dcterms:W3CDTF">2021-03-02T00:02:23Z</dcterms:created>
  <dcterms:modified xsi:type="dcterms:W3CDTF">2021-03-02T04:52:14Z</dcterms:modified>
</cp:coreProperties>
</file>