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CCFFFF"/>
    <a:srgbClr val="CC99FF"/>
    <a:srgbClr val="CC0099"/>
    <a:srgbClr val="CC66FF"/>
    <a:srgbClr val="CCCCFF"/>
    <a:srgbClr val="FFCC99"/>
    <a:srgbClr val="FFCC00"/>
    <a:srgbClr val="FF99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94660"/>
  </p:normalViewPr>
  <p:slideViewPr>
    <p:cSldViewPr showGuides="1">
      <p:cViewPr>
        <p:scale>
          <a:sx n="80" d="100"/>
          <a:sy n="80" d="100"/>
        </p:scale>
        <p:origin x="2030" y="-1027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D9F54-AB0F-4332-A6F6-3ABBFF174559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061B-6337-44E8-B492-E6BD18E65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59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D9F54-AB0F-4332-A6F6-3ABBFF174559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061B-6337-44E8-B492-E6BD18E65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140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D9F54-AB0F-4332-A6F6-3ABBFF174559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061B-6337-44E8-B492-E6BD18E65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164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D9F54-AB0F-4332-A6F6-3ABBFF174559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061B-6337-44E8-B492-E6BD18E65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606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D9F54-AB0F-4332-A6F6-3ABBFF174559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061B-6337-44E8-B492-E6BD18E65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621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D9F54-AB0F-4332-A6F6-3ABBFF174559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061B-6337-44E8-B492-E6BD18E65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050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D9F54-AB0F-4332-A6F6-3ABBFF174559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061B-6337-44E8-B492-E6BD18E65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08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D9F54-AB0F-4332-A6F6-3ABBFF174559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061B-6337-44E8-B492-E6BD18E65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273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D9F54-AB0F-4332-A6F6-3ABBFF174559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061B-6337-44E8-B492-E6BD18E65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67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D9F54-AB0F-4332-A6F6-3ABBFF174559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061B-6337-44E8-B492-E6BD18E65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009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D9F54-AB0F-4332-A6F6-3ABBFF174559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061B-6337-44E8-B492-E6BD18E65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815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D9F54-AB0F-4332-A6F6-3ABBFF174559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061B-6337-44E8-B492-E6BD18E65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718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887BD8F0-8F21-4D24-AF4B-F790EDF0721E}"/>
              </a:ext>
            </a:extLst>
          </p:cNvPr>
          <p:cNvSpPr/>
          <p:nvPr/>
        </p:nvSpPr>
        <p:spPr>
          <a:xfrm>
            <a:off x="0" y="9257"/>
            <a:ext cx="6858000" cy="3924771"/>
          </a:xfrm>
          <a:prstGeom prst="rect">
            <a:avLst/>
          </a:prstGeom>
          <a:gradFill flip="none" rotWithShape="1">
            <a:gsLst>
              <a:gs pos="0">
                <a:srgbClr val="CCFFFF"/>
              </a:gs>
              <a:gs pos="0">
                <a:srgbClr val="66FFFF"/>
              </a:gs>
              <a:gs pos="69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8" name="図 77">
            <a:extLst>
              <a:ext uri="{FF2B5EF4-FFF2-40B4-BE49-F238E27FC236}">
                <a16:creationId xmlns:a16="http://schemas.microsoft.com/office/drawing/2014/main" id="{98B23ADE-6168-4F63-A52A-84ACCCF85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740" y="7374819"/>
            <a:ext cx="2500888" cy="2270164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44E470BB-99D3-4013-975E-79DA86021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5445" y="7083426"/>
            <a:ext cx="2500888" cy="2270164"/>
          </a:xfrm>
          <a:prstGeom prst="rect">
            <a:avLst/>
          </a:prstGeom>
          <a:effectLst>
            <a:outerShdw blurRad="76200" dist="12700" dir="2700000" sy="-23000" kx="-800400" algn="bl" rotWithShape="0">
              <a:schemeClr val="tx1">
                <a:lumMod val="85000"/>
                <a:lumOff val="15000"/>
                <a:alpha val="20000"/>
              </a:schemeClr>
            </a:outerShdw>
          </a:effectLst>
        </p:spPr>
      </p:pic>
      <p:pic>
        <p:nvPicPr>
          <p:cNvPr id="74" name="図 73">
            <a:extLst>
              <a:ext uri="{FF2B5EF4-FFF2-40B4-BE49-F238E27FC236}">
                <a16:creationId xmlns:a16="http://schemas.microsoft.com/office/drawing/2014/main" id="{D5763BE6-0D3A-4749-87D5-FABFAD2E6B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8352" y="3146849"/>
            <a:ext cx="2500888" cy="2273506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9000"/>
              </a:prstClr>
            </a:outerShdw>
          </a:effectLst>
        </p:spPr>
      </p:pic>
      <p:sp>
        <p:nvSpPr>
          <p:cNvPr id="54" name="角丸四角形吹き出し 53"/>
          <p:cNvSpPr/>
          <p:nvPr/>
        </p:nvSpPr>
        <p:spPr>
          <a:xfrm>
            <a:off x="3411804" y="3154294"/>
            <a:ext cx="2268577" cy="424807"/>
          </a:xfrm>
          <a:prstGeom prst="wedgeRoundRectCallout">
            <a:avLst>
              <a:gd name="adj1" fmla="val -40470"/>
              <a:gd name="adj2" fmla="val 64696"/>
              <a:gd name="adj3" fmla="val 16667"/>
            </a:avLst>
          </a:prstGeom>
          <a:gradFill flip="none" rotWithShape="1">
            <a:gsLst>
              <a:gs pos="2000">
                <a:srgbClr val="FF66FF"/>
              </a:gs>
              <a:gs pos="48000">
                <a:srgbClr val="FFCCFF"/>
              </a:gs>
              <a:gs pos="100000">
                <a:srgbClr val="FFCCFF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FF00FF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9" name="図 68">
            <a:extLst>
              <a:ext uri="{FF2B5EF4-FFF2-40B4-BE49-F238E27FC236}">
                <a16:creationId xmlns:a16="http://schemas.microsoft.com/office/drawing/2014/main" id="{FE68DAB8-E809-4D75-A8A9-2BBB5E5263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088" y="3153338"/>
            <a:ext cx="2500888" cy="2270164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30000"/>
              </a:prstClr>
            </a:outerShdw>
          </a:effectLst>
        </p:spPr>
      </p:pic>
      <p:sp>
        <p:nvSpPr>
          <p:cNvPr id="55" name="角丸四角形吹き出し 54"/>
          <p:cNvSpPr/>
          <p:nvPr/>
        </p:nvSpPr>
        <p:spPr>
          <a:xfrm>
            <a:off x="328025" y="3026556"/>
            <a:ext cx="2108093" cy="429864"/>
          </a:xfrm>
          <a:prstGeom prst="wedgeRoundRectCallout">
            <a:avLst>
              <a:gd name="adj1" fmla="val 43508"/>
              <a:gd name="adj2" fmla="val 68335"/>
              <a:gd name="adj3" fmla="val 16667"/>
            </a:avLst>
          </a:prstGeom>
          <a:gradFill>
            <a:gsLst>
              <a:gs pos="0">
                <a:srgbClr val="00FFFF">
                  <a:lumMod val="98000"/>
                </a:srgbClr>
              </a:gs>
              <a:gs pos="50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97E74A2E-7B54-4541-99A2-CD64F6F64E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696" y="5529064"/>
            <a:ext cx="2500888" cy="227016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68" name="図 67">
            <a:extLst>
              <a:ext uri="{FF2B5EF4-FFF2-40B4-BE49-F238E27FC236}">
                <a16:creationId xmlns:a16="http://schemas.microsoft.com/office/drawing/2014/main" id="{C2F8597D-4CE2-4B0B-B504-EBC1F993B9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5434" y="4993046"/>
            <a:ext cx="2500888" cy="2270164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07E2A6B9-3A63-456F-ABDD-8807C0E354F0}"/>
              </a:ext>
            </a:extLst>
          </p:cNvPr>
          <p:cNvSpPr txBox="1"/>
          <p:nvPr/>
        </p:nvSpPr>
        <p:spPr>
          <a:xfrm>
            <a:off x="417424" y="3018806"/>
            <a:ext cx="2048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ゴミ集積所の管理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7E7BB8CB-FC20-4866-8838-6F5C69E61809}"/>
              </a:ext>
            </a:extLst>
          </p:cNvPr>
          <p:cNvSpPr txBox="1"/>
          <p:nvPr/>
        </p:nvSpPr>
        <p:spPr>
          <a:xfrm>
            <a:off x="3168687" y="5931733"/>
            <a:ext cx="20194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夜間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防犯パトロールや危険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個所の見回り、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防犯灯の新規設置や取り替えなどの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維持管理をして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います</a:t>
            </a: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4B32E672-A721-4936-BAB3-8DB38B262067}"/>
              </a:ext>
            </a:extLst>
          </p:cNvPr>
          <p:cNvSpPr txBox="1"/>
          <p:nvPr/>
        </p:nvSpPr>
        <p:spPr>
          <a:xfrm>
            <a:off x="3530713" y="3166473"/>
            <a:ext cx="2048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暮らしの情報提供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673D3457-2864-498F-A15F-17ADA7892C70}"/>
              </a:ext>
            </a:extLst>
          </p:cNvPr>
          <p:cNvSpPr txBox="1"/>
          <p:nvPr/>
        </p:nvSpPr>
        <p:spPr>
          <a:xfrm>
            <a:off x="3325673" y="3961324"/>
            <a:ext cx="20906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市や自治会からの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暮らしに必要な情報を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『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高森台だより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』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『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回覧版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』</a:t>
            </a: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を通して、会員の皆さんに届けています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C6CB1C73-95A9-479D-9706-4041C45D113A}"/>
              </a:ext>
            </a:extLst>
          </p:cNvPr>
          <p:cNvSpPr txBox="1"/>
          <p:nvPr/>
        </p:nvSpPr>
        <p:spPr>
          <a:xfrm>
            <a:off x="949694" y="6515740"/>
            <a:ext cx="20456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自主防災会・民生委員等と連携して防災訓練や消火器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の点検、防災備蓄品の購　　管理を行っています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8E5D2A1B-5020-4CBF-98B9-4A12AD41262E}"/>
              </a:ext>
            </a:extLst>
          </p:cNvPr>
          <p:cNvSpPr txBox="1"/>
          <p:nvPr/>
        </p:nvSpPr>
        <p:spPr>
          <a:xfrm>
            <a:off x="817148" y="3861704"/>
            <a:ext cx="21380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ゴミ集積所の巡回・点検、修繕やゴミネットの補修など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のメンテナンスを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しています</a:t>
            </a:r>
          </a:p>
          <a:p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0" name="図 19" descr="おもちゃ, 人形, 時計 が含まれている画像&#10;&#10;自動的に生成された説明">
            <a:extLst>
              <a:ext uri="{FF2B5EF4-FFF2-40B4-BE49-F238E27FC236}">
                <a16:creationId xmlns:a16="http://schemas.microsoft.com/office/drawing/2014/main" id="{341714D8-85EB-4DEC-B409-EAACC71EF5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063" y="5625115"/>
            <a:ext cx="1567074" cy="1567074"/>
          </a:xfrm>
          <a:prstGeom prst="rect">
            <a:avLst/>
          </a:prstGeom>
        </p:spPr>
      </p:pic>
      <p:pic>
        <p:nvPicPr>
          <p:cNvPr id="34" name="図 33" descr="おもちゃ, 時計 が含まれている画像&#10;&#10;自動的に生成された説明">
            <a:extLst>
              <a:ext uri="{FF2B5EF4-FFF2-40B4-BE49-F238E27FC236}">
                <a16:creationId xmlns:a16="http://schemas.microsoft.com/office/drawing/2014/main" id="{167C3180-C74E-4865-A223-A8B63798B7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32" y="6735451"/>
            <a:ext cx="1222106" cy="1222106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7067BB9A-DA37-464E-A85F-2AF6652CDDF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166" y="4109460"/>
            <a:ext cx="1333730" cy="1333730"/>
          </a:xfrm>
          <a:prstGeom prst="rect">
            <a:avLst/>
          </a:prstGeom>
        </p:spPr>
      </p:pic>
      <p:sp>
        <p:nvSpPr>
          <p:cNvPr id="84" name="角丸四角形吹き出し 54">
            <a:extLst>
              <a:ext uri="{FF2B5EF4-FFF2-40B4-BE49-F238E27FC236}">
                <a16:creationId xmlns:a16="http://schemas.microsoft.com/office/drawing/2014/main" id="{37CDEEC4-FBD3-406A-8F65-8E272E166D22}"/>
              </a:ext>
            </a:extLst>
          </p:cNvPr>
          <p:cNvSpPr/>
          <p:nvPr/>
        </p:nvSpPr>
        <p:spPr>
          <a:xfrm>
            <a:off x="1376278" y="7834643"/>
            <a:ext cx="2214351" cy="397253"/>
          </a:xfrm>
          <a:prstGeom prst="wedgeRoundRectCallout">
            <a:avLst>
              <a:gd name="adj1" fmla="val 30082"/>
              <a:gd name="adj2" fmla="val 73519"/>
              <a:gd name="adj3" fmla="val 16667"/>
            </a:avLst>
          </a:prstGeom>
          <a:gradFill>
            <a:gsLst>
              <a:gs pos="100000">
                <a:srgbClr val="FFCCCC"/>
              </a:gs>
              <a:gs pos="0">
                <a:srgbClr val="FFCC00"/>
              </a:gs>
              <a:gs pos="0">
                <a:srgbClr val="FFCC00"/>
              </a:gs>
              <a:gs pos="99000">
                <a:srgbClr val="FFCCC8"/>
              </a:gs>
              <a:gs pos="92000">
                <a:srgbClr val="FFCC99"/>
              </a:gs>
              <a:gs pos="0">
                <a:srgbClr val="FFCCCC"/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角丸四角形吹き出し 54">
            <a:extLst>
              <a:ext uri="{FF2B5EF4-FFF2-40B4-BE49-F238E27FC236}">
                <a16:creationId xmlns:a16="http://schemas.microsoft.com/office/drawing/2014/main" id="{E8CFCECE-0EB1-4219-885D-98E461E15494}"/>
              </a:ext>
            </a:extLst>
          </p:cNvPr>
          <p:cNvSpPr/>
          <p:nvPr/>
        </p:nvSpPr>
        <p:spPr>
          <a:xfrm>
            <a:off x="417424" y="5454231"/>
            <a:ext cx="2294969" cy="627366"/>
          </a:xfrm>
          <a:prstGeom prst="wedgeRoundRectCallout">
            <a:avLst>
              <a:gd name="adj1" fmla="val -29538"/>
              <a:gd name="adj2" fmla="val 72954"/>
              <a:gd name="adj3" fmla="val 16667"/>
            </a:avLst>
          </a:prstGeom>
          <a:gradFill>
            <a:gsLst>
              <a:gs pos="16000">
                <a:srgbClr val="FFFF24"/>
              </a:gs>
              <a:gs pos="0">
                <a:schemeClr val="accent1">
                  <a:lumMod val="5000"/>
                  <a:lumOff val="95000"/>
                </a:schemeClr>
              </a:gs>
              <a:gs pos="1000">
                <a:srgbClr val="FFFF00"/>
              </a:gs>
              <a:gs pos="54000">
                <a:srgbClr val="FFFF99"/>
              </a:gs>
              <a:gs pos="100000">
                <a:srgbClr val="FFFF99"/>
              </a:gs>
            </a:gsLst>
            <a:lin ang="5400000" scaled="1"/>
          </a:gradFill>
          <a:ln w="38100">
            <a:solidFill>
              <a:schemeClr val="accent6">
                <a:lumMod val="50000"/>
              </a:schemeClr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A3288AE-6B7F-478B-A5E5-1B8953BEDB3E}"/>
              </a:ext>
            </a:extLst>
          </p:cNvPr>
          <p:cNvSpPr txBox="1"/>
          <p:nvPr/>
        </p:nvSpPr>
        <p:spPr>
          <a:xfrm>
            <a:off x="612029" y="5468954"/>
            <a:ext cx="1895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災害時の助け合い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防災訓練</a:t>
            </a:r>
            <a:endPara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FBFEDBED-112D-4531-88E1-F7633FCCF0A3}"/>
              </a:ext>
            </a:extLst>
          </p:cNvPr>
          <p:cNvSpPr txBox="1"/>
          <p:nvPr/>
        </p:nvSpPr>
        <p:spPr>
          <a:xfrm>
            <a:off x="1364439" y="8604337"/>
            <a:ext cx="1827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地域の課題や意見等を取りまとめて市や県へ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要望や陳情を行って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います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A2A7CF0D-3E0B-41D5-8F15-30BBB27E3E43}"/>
              </a:ext>
            </a:extLst>
          </p:cNvPr>
          <p:cNvSpPr txBox="1"/>
          <p:nvPr/>
        </p:nvSpPr>
        <p:spPr>
          <a:xfrm>
            <a:off x="1359536" y="7857834"/>
            <a:ext cx="2243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地域課題を市へ伝える</a:t>
            </a:r>
          </a:p>
        </p:txBody>
      </p:sp>
      <p:sp>
        <p:nvSpPr>
          <p:cNvPr id="85" name="角丸四角形吹き出し 54">
            <a:extLst>
              <a:ext uri="{FF2B5EF4-FFF2-40B4-BE49-F238E27FC236}">
                <a16:creationId xmlns:a16="http://schemas.microsoft.com/office/drawing/2014/main" id="{40078D6E-FA79-47A0-87F9-22E83DE31CA7}"/>
              </a:ext>
            </a:extLst>
          </p:cNvPr>
          <p:cNvSpPr/>
          <p:nvPr/>
        </p:nvSpPr>
        <p:spPr>
          <a:xfrm>
            <a:off x="3391892" y="5151316"/>
            <a:ext cx="2108093" cy="408883"/>
          </a:xfrm>
          <a:prstGeom prst="wedgeRoundRectCallout">
            <a:avLst>
              <a:gd name="adj1" fmla="val 41184"/>
              <a:gd name="adj2" fmla="val 89624"/>
              <a:gd name="adj3" fmla="val 16667"/>
            </a:avLst>
          </a:prstGeom>
          <a:gradFill>
            <a:gsLst>
              <a:gs pos="100000">
                <a:srgbClr val="CCFFCC"/>
              </a:gs>
              <a:gs pos="0">
                <a:srgbClr val="66FF33"/>
              </a:gs>
              <a:gs pos="30000">
                <a:srgbClr val="92FF76"/>
              </a:gs>
              <a:gs pos="67000">
                <a:srgbClr val="CCFFCC"/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088C365B-CB3B-4825-8723-8C53EDAF3FA4}"/>
              </a:ext>
            </a:extLst>
          </p:cNvPr>
          <p:cNvSpPr txBox="1"/>
          <p:nvPr/>
        </p:nvSpPr>
        <p:spPr>
          <a:xfrm>
            <a:off x="3411284" y="5158697"/>
            <a:ext cx="1897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防犯活動</a:t>
            </a:r>
          </a:p>
        </p:txBody>
      </p:sp>
      <p:sp>
        <p:nvSpPr>
          <p:cNvPr id="87" name="角丸四角形吹き出し 53">
            <a:extLst>
              <a:ext uri="{FF2B5EF4-FFF2-40B4-BE49-F238E27FC236}">
                <a16:creationId xmlns:a16="http://schemas.microsoft.com/office/drawing/2014/main" id="{C2EB7130-F187-43A2-8619-FA679A5460F4}"/>
              </a:ext>
            </a:extLst>
          </p:cNvPr>
          <p:cNvSpPr/>
          <p:nvPr/>
        </p:nvSpPr>
        <p:spPr>
          <a:xfrm>
            <a:off x="4011098" y="7243675"/>
            <a:ext cx="2268577" cy="433067"/>
          </a:xfrm>
          <a:prstGeom prst="wedgeRoundRectCallout">
            <a:avLst>
              <a:gd name="adj1" fmla="val -40470"/>
              <a:gd name="adj2" fmla="val 64696"/>
              <a:gd name="adj3" fmla="val 16667"/>
            </a:avLst>
          </a:prstGeom>
          <a:gradFill flip="none" rotWithShape="1">
            <a:gsLst>
              <a:gs pos="2000">
                <a:srgbClr val="CC99FF"/>
              </a:gs>
              <a:gs pos="14000">
                <a:srgbClr val="CC8AFF"/>
              </a:gs>
              <a:gs pos="49000">
                <a:srgbClr val="CCCCFF"/>
              </a:gs>
              <a:gs pos="100000">
                <a:srgbClr val="CCCCFF"/>
              </a:gs>
            </a:gsLst>
            <a:lin ang="16200000" scaled="1"/>
            <a:tileRect/>
          </a:gradFill>
          <a:ln>
            <a:solidFill>
              <a:srgbClr val="CC0099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ABE91E1F-DF56-4954-AC12-B1F8822CB5DA}"/>
              </a:ext>
            </a:extLst>
          </p:cNvPr>
          <p:cNvSpPr txBox="1"/>
          <p:nvPr/>
        </p:nvSpPr>
        <p:spPr>
          <a:xfrm>
            <a:off x="4221141" y="7274851"/>
            <a:ext cx="1816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交流・親睦・連携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43" name="図 42">
            <a:extLst>
              <a:ext uri="{FF2B5EF4-FFF2-40B4-BE49-F238E27FC236}">
                <a16:creationId xmlns:a16="http://schemas.microsoft.com/office/drawing/2014/main" id="{DCE5849E-8521-4E14-B581-663EAFCDD52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92" y="8365506"/>
            <a:ext cx="972242" cy="1215742"/>
          </a:xfrm>
          <a:prstGeom prst="rect">
            <a:avLst/>
          </a:prstGeom>
        </p:spPr>
      </p:pic>
      <p:sp>
        <p:nvSpPr>
          <p:cNvPr id="108" name="雲 107">
            <a:extLst>
              <a:ext uri="{FF2B5EF4-FFF2-40B4-BE49-F238E27FC236}">
                <a16:creationId xmlns:a16="http://schemas.microsoft.com/office/drawing/2014/main" id="{A54B5526-EFB8-4208-9DB4-D22E793D9C14}"/>
              </a:ext>
            </a:extLst>
          </p:cNvPr>
          <p:cNvSpPr/>
          <p:nvPr/>
        </p:nvSpPr>
        <p:spPr>
          <a:xfrm rot="283707">
            <a:off x="480667" y="157821"/>
            <a:ext cx="5317516" cy="2154178"/>
          </a:xfrm>
          <a:prstGeom prst="clou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1" name="図 90" descr="ゲームのキャラクター&#10;&#10;低い精度で自動的に生成された説明">
            <a:extLst>
              <a:ext uri="{FF2B5EF4-FFF2-40B4-BE49-F238E27FC236}">
                <a16:creationId xmlns:a16="http://schemas.microsoft.com/office/drawing/2014/main" id="{26C53B83-6987-4439-9D62-022AB9F1092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989" y="3874079"/>
            <a:ext cx="1300554" cy="1300554"/>
          </a:xfrm>
          <a:prstGeom prst="rect">
            <a:avLst/>
          </a:prstGeom>
        </p:spPr>
      </p:pic>
      <p:pic>
        <p:nvPicPr>
          <p:cNvPr id="93" name="図 92" descr="部屋 が含まれている画像&#10;&#10;自動的に生成された説明">
            <a:extLst>
              <a:ext uri="{FF2B5EF4-FFF2-40B4-BE49-F238E27FC236}">
                <a16:creationId xmlns:a16="http://schemas.microsoft.com/office/drawing/2014/main" id="{A84468D6-63B7-4E16-B9B9-8A03A0EBA2A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87" y="1836755"/>
            <a:ext cx="1074496" cy="1074496"/>
          </a:xfrm>
          <a:prstGeom prst="rect">
            <a:avLst/>
          </a:prstGeom>
        </p:spPr>
      </p:pic>
      <p:pic>
        <p:nvPicPr>
          <p:cNvPr id="95" name="図 94">
            <a:extLst>
              <a:ext uri="{FF2B5EF4-FFF2-40B4-BE49-F238E27FC236}">
                <a16:creationId xmlns:a16="http://schemas.microsoft.com/office/drawing/2014/main" id="{C6EBC817-9C2C-415E-8CAF-941F1DD6DB4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281" y="8472721"/>
            <a:ext cx="1262738" cy="1262738"/>
          </a:xfrm>
          <a:prstGeom prst="rect">
            <a:avLst/>
          </a:prstGeom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767C1EA-3C44-471F-B7FE-8B9A4173D3B0}"/>
              </a:ext>
            </a:extLst>
          </p:cNvPr>
          <p:cNvSpPr txBox="1"/>
          <p:nvPr/>
        </p:nvSpPr>
        <p:spPr>
          <a:xfrm>
            <a:off x="1029373" y="1273901"/>
            <a:ext cx="47142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高森台自治会は、高森台に住んでいる私たちの生活を支え、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快適に暮らせるように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様々な活動をしています。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災害時に限らず、困ったときに助けあったり、活動を通して新たな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交流も生まれています。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まずは、お住いのところの班長さんにご連絡ください。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2E60193A-BE37-454E-9B2A-8CDBFA3BFD64}"/>
              </a:ext>
            </a:extLst>
          </p:cNvPr>
          <p:cNvSpPr txBox="1"/>
          <p:nvPr/>
        </p:nvSpPr>
        <p:spPr>
          <a:xfrm>
            <a:off x="741924" y="605772"/>
            <a:ext cx="4847316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 prstMaterial="matte">
              <a:contourClr>
                <a:srgbClr val="0000FF"/>
              </a:contourClr>
            </a:sp3d>
          </a:bodyPr>
          <a:lstStyle/>
          <a:p>
            <a:r>
              <a:rPr lang="ja-JP" altLang="ja-JP" sz="2800" b="1" kern="100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FF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游明朝" panose="02020400000000000000" pitchFamily="18" charset="-128"/>
                <a:ea typeface="富士ポップ" panose="040F0709000000000000" pitchFamily="49" charset="-128"/>
                <a:cs typeface="Times New Roman" panose="02020603050405020304" pitchFamily="18" charset="0"/>
              </a:rPr>
              <a:t>高森台自治会入会</a:t>
            </a:r>
            <a:r>
              <a:rPr lang="ja-JP" altLang="en-US" sz="2800" b="1" kern="100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FF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游明朝" panose="02020400000000000000" pitchFamily="18" charset="-128"/>
                <a:ea typeface="富士ポップ" panose="040F0709000000000000" pitchFamily="49" charset="-128"/>
                <a:cs typeface="Times New Roman" panose="02020603050405020304" pitchFamily="18" charset="0"/>
              </a:rPr>
              <a:t>のご</a:t>
            </a:r>
            <a:r>
              <a:rPr lang="ja-JP" altLang="ja-JP" sz="2800" b="1" kern="100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FF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游明朝" panose="02020400000000000000" pitchFamily="18" charset="-128"/>
                <a:ea typeface="富士ポップ" panose="040F0709000000000000" pitchFamily="49" charset="-128"/>
                <a:cs typeface="Times New Roman" panose="02020603050405020304" pitchFamily="18" charset="0"/>
              </a:rPr>
              <a:t>案内</a:t>
            </a:r>
            <a:endParaRPr kumimoji="1" lang="ja-JP" altLang="en-US" sz="2800" dirty="0">
              <a:solidFill>
                <a:srgbClr val="0000FF"/>
              </a:solidFill>
              <a:latin typeface="富士ポップ" panose="040F0709000000000000" pitchFamily="49" charset="-128"/>
              <a:ea typeface="富士ポップ" panose="040F0709000000000000" pitchFamily="49" charset="-128"/>
            </a:endParaRPr>
          </a:p>
        </p:txBody>
      </p:sp>
      <p:grpSp>
        <p:nvGrpSpPr>
          <p:cNvPr id="119" name="グループ化 118">
            <a:extLst>
              <a:ext uri="{FF2B5EF4-FFF2-40B4-BE49-F238E27FC236}">
                <a16:creationId xmlns:a16="http://schemas.microsoft.com/office/drawing/2014/main" id="{043EB100-EE23-43CC-810D-CC6EABB6FF01}"/>
              </a:ext>
            </a:extLst>
          </p:cNvPr>
          <p:cNvGrpSpPr/>
          <p:nvPr/>
        </p:nvGrpSpPr>
        <p:grpSpPr>
          <a:xfrm>
            <a:off x="250300" y="2537776"/>
            <a:ext cx="5950650" cy="578380"/>
            <a:chOff x="332656" y="2081349"/>
            <a:chExt cx="5950650" cy="613471"/>
          </a:xfrm>
        </p:grpSpPr>
        <p:pic>
          <p:nvPicPr>
            <p:cNvPr id="99" name="図 98" descr="Cgで描かれた建物&#10;&#10;低い精度で自動的に生成された説明">
              <a:extLst>
                <a:ext uri="{FF2B5EF4-FFF2-40B4-BE49-F238E27FC236}">
                  <a16:creationId xmlns:a16="http://schemas.microsoft.com/office/drawing/2014/main" id="{9CC47F7C-02F8-4EF4-A461-DCF058C4089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56" y="2151750"/>
              <a:ext cx="457325" cy="457325"/>
            </a:xfrm>
            <a:prstGeom prst="rect">
              <a:avLst/>
            </a:prstGeom>
          </p:spPr>
        </p:pic>
        <p:grpSp>
          <p:nvGrpSpPr>
            <p:cNvPr id="118" name="グループ化 117">
              <a:extLst>
                <a:ext uri="{FF2B5EF4-FFF2-40B4-BE49-F238E27FC236}">
                  <a16:creationId xmlns:a16="http://schemas.microsoft.com/office/drawing/2014/main" id="{24627F4D-50A5-4CA4-B0DC-26173A501724}"/>
                </a:ext>
              </a:extLst>
            </p:cNvPr>
            <p:cNvGrpSpPr/>
            <p:nvPr/>
          </p:nvGrpSpPr>
          <p:grpSpPr>
            <a:xfrm>
              <a:off x="764704" y="2081349"/>
              <a:ext cx="5518602" cy="613471"/>
              <a:chOff x="764704" y="2081349"/>
              <a:chExt cx="5518602" cy="613471"/>
            </a:xfrm>
          </p:grpSpPr>
          <p:pic>
            <p:nvPicPr>
              <p:cNvPr id="101" name="図 100" descr="時計, 部屋 が含まれている画像&#10;&#10;自動的に生成された説明">
                <a:extLst>
                  <a:ext uri="{FF2B5EF4-FFF2-40B4-BE49-F238E27FC236}">
                    <a16:creationId xmlns:a16="http://schemas.microsoft.com/office/drawing/2014/main" id="{C7CAD785-1933-462C-B853-38088136C87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4704" y="2081349"/>
                <a:ext cx="457325" cy="457325"/>
              </a:xfrm>
              <a:prstGeom prst="rect">
                <a:avLst/>
              </a:prstGeom>
            </p:spPr>
          </p:pic>
          <p:pic>
            <p:nvPicPr>
              <p:cNvPr id="103" name="図 102" descr="図形, アイコン&#10;&#10;自動的に生成された説明">
                <a:extLst>
                  <a:ext uri="{FF2B5EF4-FFF2-40B4-BE49-F238E27FC236}">
                    <a16:creationId xmlns:a16="http://schemas.microsoft.com/office/drawing/2014/main" id="{5BB44F12-771A-4FBF-9614-CF2AA6EE44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25923" y="2124585"/>
                <a:ext cx="413160" cy="413160"/>
              </a:xfrm>
              <a:prstGeom prst="rect">
                <a:avLst/>
              </a:prstGeom>
            </p:spPr>
          </p:pic>
          <p:pic>
            <p:nvPicPr>
              <p:cNvPr id="104" name="図 103" descr="Cgで描かれた建物&#10;&#10;低い精度で自動的に生成された説明">
                <a:extLst>
                  <a:ext uri="{FF2B5EF4-FFF2-40B4-BE49-F238E27FC236}">
                    <a16:creationId xmlns:a16="http://schemas.microsoft.com/office/drawing/2014/main" id="{D0DE8172-4727-4C93-85B4-AF69F36B86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24665" y="2092493"/>
                <a:ext cx="554152" cy="554152"/>
              </a:xfrm>
              <a:prstGeom prst="rect">
                <a:avLst/>
              </a:prstGeom>
            </p:spPr>
          </p:pic>
          <p:pic>
            <p:nvPicPr>
              <p:cNvPr id="106" name="図 105" descr="時計, 部屋 が含まれている画像&#10;&#10;自動的に生成された説明">
                <a:extLst>
                  <a:ext uri="{FF2B5EF4-FFF2-40B4-BE49-F238E27FC236}">
                    <a16:creationId xmlns:a16="http://schemas.microsoft.com/office/drawing/2014/main" id="{8D2E174E-F72B-45F7-BEA5-D0B4C551B9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61837" y="2104559"/>
                <a:ext cx="455459" cy="455459"/>
              </a:xfrm>
              <a:prstGeom prst="rect">
                <a:avLst/>
              </a:prstGeom>
            </p:spPr>
          </p:pic>
          <p:pic>
            <p:nvPicPr>
              <p:cNvPr id="110" name="図 109" descr="図形, アイコン&#10;&#10;自動的に生成された説明">
                <a:extLst>
                  <a:ext uri="{FF2B5EF4-FFF2-40B4-BE49-F238E27FC236}">
                    <a16:creationId xmlns:a16="http://schemas.microsoft.com/office/drawing/2014/main" id="{45E4B5EA-2207-4C92-8B40-89875978F2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52267" y="2150928"/>
                <a:ext cx="413160" cy="413160"/>
              </a:xfrm>
              <a:prstGeom prst="rect">
                <a:avLst/>
              </a:prstGeom>
            </p:spPr>
          </p:pic>
          <p:pic>
            <p:nvPicPr>
              <p:cNvPr id="111" name="図 110" descr="Cgで描かれた建物&#10;&#10;低い精度で自動的に生成された説明">
                <a:extLst>
                  <a:ext uri="{FF2B5EF4-FFF2-40B4-BE49-F238E27FC236}">
                    <a16:creationId xmlns:a16="http://schemas.microsoft.com/office/drawing/2014/main" id="{39C9C7A0-710E-459D-8FF6-2CA6FD4E08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51009" y="2113122"/>
                <a:ext cx="554152" cy="554152"/>
              </a:xfrm>
              <a:prstGeom prst="rect">
                <a:avLst/>
              </a:prstGeom>
            </p:spPr>
          </p:pic>
          <p:pic>
            <p:nvPicPr>
              <p:cNvPr id="112" name="図 111" descr="時計, 部屋 が含まれている画像&#10;&#10;自動的に生成された説明">
                <a:extLst>
                  <a:ext uri="{FF2B5EF4-FFF2-40B4-BE49-F238E27FC236}">
                    <a16:creationId xmlns:a16="http://schemas.microsoft.com/office/drawing/2014/main" id="{CC37F516-5AC3-4DDB-9BC2-8CAB33FCB89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04006" y="2131286"/>
                <a:ext cx="455459" cy="455459"/>
              </a:xfrm>
              <a:prstGeom prst="rect">
                <a:avLst/>
              </a:prstGeom>
            </p:spPr>
          </p:pic>
          <p:pic>
            <p:nvPicPr>
              <p:cNvPr id="113" name="図 112" descr="図形, アイコン&#10;&#10;自動的に生成された説明">
                <a:extLst>
                  <a:ext uri="{FF2B5EF4-FFF2-40B4-BE49-F238E27FC236}">
                    <a16:creationId xmlns:a16="http://schemas.microsoft.com/office/drawing/2014/main" id="{9AA94858-3029-4EDD-8787-AA6EF8BB8A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72349" y="2162989"/>
                <a:ext cx="413160" cy="413160"/>
              </a:xfrm>
              <a:prstGeom prst="rect">
                <a:avLst/>
              </a:prstGeom>
            </p:spPr>
          </p:pic>
          <p:pic>
            <p:nvPicPr>
              <p:cNvPr id="114" name="図 113" descr="図形, アイコン&#10;&#10;自動的に生成された説明">
                <a:extLst>
                  <a:ext uri="{FF2B5EF4-FFF2-40B4-BE49-F238E27FC236}">
                    <a16:creationId xmlns:a16="http://schemas.microsoft.com/office/drawing/2014/main" id="{5612D629-A464-4199-B516-2D68EC1F9F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13992" y="2195915"/>
                <a:ext cx="413160" cy="413160"/>
              </a:xfrm>
              <a:prstGeom prst="rect">
                <a:avLst/>
              </a:prstGeom>
            </p:spPr>
          </p:pic>
          <p:pic>
            <p:nvPicPr>
              <p:cNvPr id="115" name="図 114" descr="Cgで描かれた建物&#10;&#10;低い精度で自動的に生成された説明">
                <a:extLst>
                  <a:ext uri="{FF2B5EF4-FFF2-40B4-BE49-F238E27FC236}">
                    <a16:creationId xmlns:a16="http://schemas.microsoft.com/office/drawing/2014/main" id="{C3228138-8A94-4C6F-BFC2-975CCB0DB7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82126" y="2209913"/>
                <a:ext cx="457325" cy="457325"/>
              </a:xfrm>
              <a:prstGeom prst="rect">
                <a:avLst/>
              </a:prstGeom>
            </p:spPr>
          </p:pic>
          <p:pic>
            <p:nvPicPr>
              <p:cNvPr id="116" name="図 115" descr="時計, 部屋 が含まれている画像&#10;&#10;自動的に生成された説明">
                <a:extLst>
                  <a:ext uri="{FF2B5EF4-FFF2-40B4-BE49-F238E27FC236}">
                    <a16:creationId xmlns:a16="http://schemas.microsoft.com/office/drawing/2014/main" id="{C80C523D-92B3-4BFD-832E-FC82599419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46118" y="2159251"/>
                <a:ext cx="455459" cy="455459"/>
              </a:xfrm>
              <a:prstGeom prst="rect">
                <a:avLst/>
              </a:prstGeom>
            </p:spPr>
          </p:pic>
          <p:pic>
            <p:nvPicPr>
              <p:cNvPr id="117" name="図 116" descr="Cgで描かれた建物&#10;&#10;低い精度で自動的に生成された説明">
                <a:extLst>
                  <a:ext uri="{FF2B5EF4-FFF2-40B4-BE49-F238E27FC236}">
                    <a16:creationId xmlns:a16="http://schemas.microsoft.com/office/drawing/2014/main" id="{F87A9821-70E0-404A-A8EC-91FDAA2682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25981" y="2237495"/>
                <a:ext cx="457325" cy="457325"/>
              </a:xfrm>
              <a:prstGeom prst="rect">
                <a:avLst/>
              </a:prstGeom>
            </p:spPr>
          </p:pic>
        </p:grpSp>
      </p:grp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543B73C2-A4F9-49D9-BC16-F902F373EE20}"/>
              </a:ext>
            </a:extLst>
          </p:cNvPr>
          <p:cNvSpPr txBox="1"/>
          <p:nvPr/>
        </p:nvSpPr>
        <p:spPr>
          <a:xfrm>
            <a:off x="936291" y="3593909"/>
            <a:ext cx="2072435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地域環境を清潔に維持！</a:t>
            </a:r>
            <a:endParaRPr lang="ja-JP" altLang="en-US" sz="1300" dirty="0"/>
          </a:p>
        </p:txBody>
      </p:sp>
      <p:sp>
        <p:nvSpPr>
          <p:cNvPr id="122" name="思考の吹き出し: 雲形 121">
            <a:extLst>
              <a:ext uri="{FF2B5EF4-FFF2-40B4-BE49-F238E27FC236}">
                <a16:creationId xmlns:a16="http://schemas.microsoft.com/office/drawing/2014/main" id="{62CC6946-421E-49FF-A25C-F9900F3E9FA4}"/>
              </a:ext>
            </a:extLst>
          </p:cNvPr>
          <p:cNvSpPr/>
          <p:nvPr/>
        </p:nvSpPr>
        <p:spPr>
          <a:xfrm rot="20833168">
            <a:off x="5210910" y="306827"/>
            <a:ext cx="1483058" cy="901073"/>
          </a:xfrm>
          <a:prstGeom prst="cloudCallout">
            <a:avLst>
              <a:gd name="adj1" fmla="val -9340"/>
              <a:gd name="adj2" fmla="val 8430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富士ポップ" panose="040F0709000000000000" pitchFamily="49" charset="-128"/>
                <a:ea typeface="富士ポップ" panose="040F0709000000000000" pitchFamily="49" charset="-128"/>
              </a:rPr>
              <a:t>自治会に入りませんか</a:t>
            </a:r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18E3812C-183A-41BA-B7FA-8BD13F7AEF3B}"/>
              </a:ext>
            </a:extLst>
          </p:cNvPr>
          <p:cNvSpPr txBox="1"/>
          <p:nvPr/>
        </p:nvSpPr>
        <p:spPr>
          <a:xfrm>
            <a:off x="3667970" y="3705948"/>
            <a:ext cx="1648019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広報誌の発行！</a:t>
            </a:r>
            <a:endParaRPr lang="ja-JP" altLang="en-US" sz="1300" dirty="0"/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FB23D5E5-666C-4F44-BD69-AB0928D28733}"/>
              </a:ext>
            </a:extLst>
          </p:cNvPr>
          <p:cNvSpPr txBox="1"/>
          <p:nvPr/>
        </p:nvSpPr>
        <p:spPr>
          <a:xfrm>
            <a:off x="3230337" y="5652805"/>
            <a:ext cx="1915049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安全・安心のために！</a:t>
            </a:r>
            <a:endParaRPr lang="ja-JP" altLang="en-US" sz="1300" dirty="0"/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F6F8EA87-FA8C-4468-B70C-706F44688A19}"/>
              </a:ext>
            </a:extLst>
          </p:cNvPr>
          <p:cNvSpPr txBox="1"/>
          <p:nvPr/>
        </p:nvSpPr>
        <p:spPr>
          <a:xfrm>
            <a:off x="3889880" y="7795528"/>
            <a:ext cx="1915049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つながる地域の和！</a:t>
            </a:r>
            <a:endParaRPr lang="ja-JP" altLang="en-US" sz="1300" dirty="0"/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DCA15B9A-2CCD-4C10-888A-3BFA88F6BA3C}"/>
              </a:ext>
            </a:extLst>
          </p:cNvPr>
          <p:cNvSpPr txBox="1"/>
          <p:nvPr/>
        </p:nvSpPr>
        <p:spPr>
          <a:xfrm>
            <a:off x="892020" y="6229135"/>
            <a:ext cx="2141024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いざっという時のために！</a:t>
            </a:r>
            <a:endParaRPr lang="ja-JP" altLang="en-US" sz="1300" dirty="0"/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70519B4D-6A02-41E4-AE86-C462FE642D0B}"/>
              </a:ext>
            </a:extLst>
          </p:cNvPr>
          <p:cNvSpPr txBox="1"/>
          <p:nvPr/>
        </p:nvSpPr>
        <p:spPr>
          <a:xfrm>
            <a:off x="1170021" y="8311949"/>
            <a:ext cx="242060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より暮らしやすくする</a:t>
            </a: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ために！</a:t>
            </a:r>
            <a:endParaRPr lang="ja-JP" altLang="en-US" sz="1300" dirty="0"/>
          </a:p>
        </p:txBody>
      </p:sp>
      <p:pic>
        <p:nvPicPr>
          <p:cNvPr id="134" name="図 133" descr="白いバックグラウンドの前に座っている人形&#10;&#10;低い精度で自動的に生成された説明">
            <a:extLst>
              <a:ext uri="{FF2B5EF4-FFF2-40B4-BE49-F238E27FC236}">
                <a16:creationId xmlns:a16="http://schemas.microsoft.com/office/drawing/2014/main" id="{2932F64D-6F23-462D-938B-04A2D7581394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3649" y="1255623"/>
            <a:ext cx="1565222" cy="1565222"/>
          </a:xfrm>
          <a:prstGeom prst="rect">
            <a:avLst/>
          </a:prstGeom>
        </p:spPr>
      </p:pic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6B310C98-F93B-4E80-BDDD-7F3107223485}"/>
              </a:ext>
            </a:extLst>
          </p:cNvPr>
          <p:cNvSpPr txBox="1"/>
          <p:nvPr/>
        </p:nvSpPr>
        <p:spPr>
          <a:xfrm>
            <a:off x="3645477" y="8044860"/>
            <a:ext cx="23407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成瀬地区の運動会やソフトボー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ル大会、公民館まつりへの参加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子ども会や長寿会、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ミニサロンも活躍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しています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</a:p>
        </p:txBody>
      </p:sp>
      <p:pic>
        <p:nvPicPr>
          <p:cNvPr id="141" name="図 140" descr="ゲームのキャラクター&#10;&#10;低い精度で自動的に生成された説明">
            <a:extLst>
              <a:ext uri="{FF2B5EF4-FFF2-40B4-BE49-F238E27FC236}">
                <a16:creationId xmlns:a16="http://schemas.microsoft.com/office/drawing/2014/main" id="{DEC7D9A2-3498-47FC-A91C-25CB8EB2C84E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903" y="6701557"/>
            <a:ext cx="1000190" cy="1000190"/>
          </a:xfrm>
          <a:prstGeom prst="rect">
            <a:avLst/>
          </a:prstGeom>
        </p:spPr>
      </p:pic>
      <p:sp>
        <p:nvSpPr>
          <p:cNvPr id="152" name="テキスト ボックス 151">
            <a:extLst>
              <a:ext uri="{FF2B5EF4-FFF2-40B4-BE49-F238E27FC236}">
                <a16:creationId xmlns:a16="http://schemas.microsoft.com/office/drawing/2014/main" id="{7C820259-4D04-4F4C-9135-116A25CF6570}"/>
              </a:ext>
            </a:extLst>
          </p:cNvPr>
          <p:cNvSpPr txBox="1"/>
          <p:nvPr/>
        </p:nvSpPr>
        <p:spPr>
          <a:xfrm>
            <a:off x="578173" y="303063"/>
            <a:ext cx="25202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高森台地区に転入された皆様</a:t>
            </a:r>
          </a:p>
        </p:txBody>
      </p:sp>
    </p:spTree>
    <p:extLst>
      <p:ext uri="{BB962C8B-B14F-4D97-AF65-F5344CB8AC3E}">
        <p14:creationId xmlns:p14="http://schemas.microsoft.com/office/powerpoint/2010/main" val="3043551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SXHash xmlns="1119c2e5-8fb9-4d5f-baf1-202c530f2c34" xsi:nil="true"/>
    <IntlLangReviewDate xmlns="1119c2e5-8fb9-4d5f-baf1-202c530f2c34">2011-02-25T04:04:00+00:00</IntlLangReviewDate>
    <PrimaryImageGen xmlns="1119c2e5-8fb9-4d5f-baf1-202c530f2c34">true</PrimaryImageGen>
    <TPInstallLocation xmlns="1119c2e5-8fb9-4d5f-baf1-202c530f2c34" xsi:nil="true"/>
    <IntlLangReview xmlns="1119c2e5-8fb9-4d5f-baf1-202c530f2c34" xsi:nil="true"/>
    <Manager xmlns="1119c2e5-8fb9-4d5f-baf1-202c530f2c34" xsi:nil="true"/>
    <NumericId xmlns="1119c2e5-8fb9-4d5f-baf1-202c530f2c34" xsi:nil="true"/>
    <OOCacheId xmlns="1119c2e5-8fb9-4d5f-baf1-202c530f2c34" xsi:nil="true"/>
    <AverageRating xmlns="1119c2e5-8fb9-4d5f-baf1-202c530f2c34" xsi:nil="true"/>
    <CSXUpdate xmlns="1119c2e5-8fb9-4d5f-baf1-202c530f2c34">false</CSXUpdate>
    <APDescription xmlns="1119c2e5-8fb9-4d5f-baf1-202c530f2c34" xsi:nil="true"/>
    <IntlLangReviewer xmlns="1119c2e5-8fb9-4d5f-baf1-202c530f2c34" xsi:nil="true"/>
    <OpenTemplate xmlns="1119c2e5-8fb9-4d5f-baf1-202c530f2c34">true</OpenTemplate>
    <ApprovalLog xmlns="1119c2e5-8fb9-4d5f-baf1-202c530f2c34" xsi:nil="true"/>
    <TPComponent xmlns="1119c2e5-8fb9-4d5f-baf1-202c530f2c34" xsi:nil="true"/>
    <EditorialTags xmlns="1119c2e5-8fb9-4d5f-baf1-202c530f2c34" xsi:nil="true"/>
    <LastModifiedDateTime xmlns="1119c2e5-8fb9-4d5f-baf1-202c530f2c34">2011-02-25T04:04:00+00:00</LastModifiedDateTime>
    <LastPublishResultLookup xmlns="1119c2e5-8fb9-4d5f-baf1-202c530f2c34" xsi:nil="true"/>
    <LegacyData xmlns="1119c2e5-8fb9-4d5f-baf1-202c530f2c34" xsi:nil="true"/>
    <TPLaunchHelpLink xmlns="1119c2e5-8fb9-4d5f-baf1-202c530f2c34" xsi:nil="true"/>
    <Milestone xmlns="1119c2e5-8fb9-4d5f-baf1-202c530f2c34" xsi:nil="true"/>
    <BusinessGroup xmlns="1119c2e5-8fb9-4d5f-baf1-202c530f2c34" xsi:nil="true"/>
    <Providers xmlns="1119c2e5-8fb9-4d5f-baf1-202c530f2c34" xsi:nil="true"/>
    <SourceTitle xmlns="1119c2e5-8fb9-4d5f-baf1-202c530f2c34" xsi:nil="true"/>
    <HandoffToMSDN xmlns="1119c2e5-8fb9-4d5f-baf1-202c530f2c34">2011-02-25T04:04:00+00:00</HandoffToMSDN>
    <DirectSourceMarket xmlns="1119c2e5-8fb9-4d5f-baf1-202c530f2c34" xsi:nil="true"/>
    <APEditor xmlns="1119c2e5-8fb9-4d5f-baf1-202c530f2c34">
      <UserInfo>
        <DisplayName/>
        <AccountId xsi:nil="true"/>
        <AccountType/>
      </UserInfo>
    </APEditor>
    <SubmitterId xmlns="1119c2e5-8fb9-4d5f-baf1-202c530f2c34" xsi:nil="true"/>
    <TemplateStatus xmlns="1119c2e5-8fb9-4d5f-baf1-202c530f2c34">Complete</TemplateStatus>
    <UAProjectedTotalWords xmlns="1119c2e5-8fb9-4d5f-baf1-202c530f2c34" xsi:nil="true"/>
    <Provider xmlns="1119c2e5-8fb9-4d5f-baf1-202c530f2c34" xsi:nil="true"/>
    <CSXSubmissionDate xmlns="1119c2e5-8fb9-4d5f-baf1-202c530f2c34" xsi:nil="true"/>
    <BlockPublish xmlns="1119c2e5-8fb9-4d5f-baf1-202c530f2c34">false</BlockPublish>
    <BugNumber xmlns="1119c2e5-8fb9-4d5f-baf1-202c530f2c34" xsi:nil="true"/>
    <TPLaunchHelpLinkType xmlns="1119c2e5-8fb9-4d5f-baf1-202c530f2c34">Template</TPLaunchHelpLinkType>
    <PublishStatusLookup xmlns="1119c2e5-8fb9-4d5f-baf1-202c530f2c34">
      <Value>406082</Value>
      <Value>450820</Value>
    </PublishStatusLookup>
    <TimesCloned xmlns="1119c2e5-8fb9-4d5f-baf1-202c530f2c34" xsi:nil="true"/>
    <IsDeleted xmlns="1119c2e5-8fb9-4d5f-baf1-202c530f2c34">false</IsDeleted>
    <OriginAsset xmlns="1119c2e5-8fb9-4d5f-baf1-202c530f2c34" xsi:nil="true"/>
    <UALocComments xmlns="1119c2e5-8fb9-4d5f-baf1-202c530f2c34" xsi:nil="true"/>
    <UALocRecommendation xmlns="1119c2e5-8fb9-4d5f-baf1-202c530f2c34">Localize</UALocRecommendation>
    <DSATActionTaken xmlns="1119c2e5-8fb9-4d5f-baf1-202c530f2c34" xsi:nil="true"/>
    <MachineTranslated xmlns="1119c2e5-8fb9-4d5f-baf1-202c530f2c34">false</MachineTranslated>
    <OutputCachingOn xmlns="1119c2e5-8fb9-4d5f-baf1-202c530f2c34">false</OutputCachingOn>
    <ParentAssetId xmlns="1119c2e5-8fb9-4d5f-baf1-202c530f2c34" xsi:nil="true"/>
    <APAuthor xmlns="1119c2e5-8fb9-4d5f-baf1-202c530f2c34">
      <UserInfo>
        <DisplayName>FAREAST\kaorisat</DisplayName>
        <AccountId>71</AccountId>
        <AccountType/>
      </UserInfo>
    </APAuthor>
    <ClipArtFilename xmlns="1119c2e5-8fb9-4d5f-baf1-202c530f2c34" xsi:nil="true"/>
    <IntlLocPriority xmlns="1119c2e5-8fb9-4d5f-baf1-202c530f2c34" xsi:nil="true"/>
    <ApprovalStatus xmlns="1119c2e5-8fb9-4d5f-baf1-202c530f2c34">ApprovedManual</ApprovalStatus>
    <TPNamespace xmlns="1119c2e5-8fb9-4d5f-baf1-202c530f2c34" xsi:nil="true"/>
    <TemplateTemplateType xmlns="1119c2e5-8fb9-4d5f-baf1-202c530f2c34">PowerPoint Design Template</TemplateTemplateType>
    <UANotes xmlns="1119c2e5-8fb9-4d5f-baf1-202c530f2c34" xsi:nil="true"/>
    <ThumbnailAssetId xmlns="1119c2e5-8fb9-4d5f-baf1-202c530f2c34" xsi:nil="true"/>
    <AssetId xmlns="1119c2e5-8fb9-4d5f-baf1-202c530f2c34">TP102560020</AssetId>
    <AssetType xmlns="1119c2e5-8fb9-4d5f-baf1-202c530f2c34">TP</AssetType>
    <TPClientViewer xmlns="1119c2e5-8fb9-4d5f-baf1-202c530f2c34" xsi:nil="true"/>
    <TPFriendlyName xmlns="1119c2e5-8fb9-4d5f-baf1-202c530f2c34" xsi:nil="true"/>
    <PlannedPubDate xmlns="1119c2e5-8fb9-4d5f-baf1-202c530f2c34">2011-02-25T04:04:00+00:00</PlannedPubDate>
    <PolicheckWords xmlns="1119c2e5-8fb9-4d5f-baf1-202c530f2c34" xsi:nil="true"/>
    <TPCommandLine xmlns="1119c2e5-8fb9-4d5f-baf1-202c530f2c34" xsi:nil="true"/>
    <CrawlForDependencies xmlns="1119c2e5-8fb9-4d5f-baf1-202c530f2c34">false</CrawlForDependencies>
    <MarketSpecific xmlns="1119c2e5-8fb9-4d5f-baf1-202c530f2c34">false</MarketSpecific>
    <LastHandOff xmlns="1119c2e5-8fb9-4d5f-baf1-202c530f2c34" xsi:nil="true"/>
    <VoteCount xmlns="1119c2e5-8fb9-4d5f-baf1-202c530f2c34" xsi:nil="true"/>
    <ContentItem xmlns="1119c2e5-8fb9-4d5f-baf1-202c530f2c34" xsi:nil="true"/>
    <Markets xmlns="1119c2e5-8fb9-4d5f-baf1-202c530f2c34"/>
    <OriginalSourceMarket xmlns="1119c2e5-8fb9-4d5f-baf1-202c530f2c34" xsi:nil="true"/>
    <PublishTargets xmlns="1119c2e5-8fb9-4d5f-baf1-202c530f2c34">OfficeOnline</PublishTargets>
    <ShowIn xmlns="1119c2e5-8fb9-4d5f-baf1-202c530f2c34">Show everywhere</ShowIn>
    <UACurrentWords xmlns="1119c2e5-8fb9-4d5f-baf1-202c530f2c34" xsi:nil="true"/>
    <TPApplication xmlns="1119c2e5-8fb9-4d5f-baf1-202c530f2c34" xsi:nil="true"/>
    <AssetExpire xmlns="1119c2e5-8fb9-4d5f-baf1-202c530f2c34">2100-01-01T08:00:00+00:00</AssetExpire>
    <AssetStart xmlns="1119c2e5-8fb9-4d5f-baf1-202c530f2c34">2010-02-25T05:00:00+00:00</AssetStart>
    <TPExecutable xmlns="1119c2e5-8fb9-4d5f-baf1-202c530f2c34" xsi:nil="true"/>
    <FriendlyTitle xmlns="1119c2e5-8fb9-4d5f-baf1-202c530f2c34" xsi:nil="true"/>
    <TPAppVersion xmlns="1119c2e5-8fb9-4d5f-baf1-202c530f2c34" xsi:nil="true"/>
    <AcquiredFrom xmlns="1119c2e5-8fb9-4d5f-baf1-202c530f2c34">Internal MS</AcquiredFrom>
    <IsSearchable xmlns="1119c2e5-8fb9-4d5f-baf1-202c530f2c34">false</IsSearchable>
    <CSXSubmissionMarket xmlns="1119c2e5-8fb9-4d5f-baf1-202c530f2c34" xsi:nil="true"/>
    <Downloads xmlns="1119c2e5-8fb9-4d5f-baf1-202c530f2c34">0</Downloads>
    <EditorialStatus xmlns="1119c2e5-8fb9-4d5f-baf1-202c530f2c34">Complete</EditorialStatus>
    <ArtSampleDocs xmlns="1119c2e5-8fb9-4d5f-baf1-202c530f2c34" xsi:nil="true"/>
    <TrustLevel xmlns="1119c2e5-8fb9-4d5f-baf1-202c530f2c34">1 Microsoft Managed Content</TrustLevel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>false</LocManualTestRequired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132663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Props1.xml><?xml version="1.0" encoding="utf-8"?>
<ds:datastoreItem xmlns:ds="http://schemas.openxmlformats.org/officeDocument/2006/customXml" ds:itemID="{E771D98D-2F26-4653-8164-05850ED9CC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0E5DDE-AE8A-4426-9676-A82E7CB558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7CE7FAB-EFCC-4B7F-9940-8EF223B70D41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1119c2e5-8fb9-4d5f-baf1-202c530f2c34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自己紹介シート（学生用）</Template>
  <TotalTime>891</TotalTime>
  <Words>291</Words>
  <Application>Microsoft Office PowerPoint</Application>
  <PresentationFormat>A4 210 x 297 mm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富士ポップ</vt:lpstr>
      <vt:lpstr>游明朝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雅代 渡辺</dc:creator>
  <cp:lastModifiedBy>雅代 渡辺</cp:lastModifiedBy>
  <cp:revision>104</cp:revision>
  <dcterms:created xsi:type="dcterms:W3CDTF">2022-01-29T04:40:30Z</dcterms:created>
  <dcterms:modified xsi:type="dcterms:W3CDTF">2022-01-31T16:21:46Z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