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7200900" cy="10264775"/>
  <p:notesSz cx="6735763" cy="9866313"/>
  <p:defaultTextStyle>
    <a:defPPr>
      <a:defRPr lang="ja-JP"/>
    </a:defPPr>
    <a:lvl1pPr marL="0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66434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32869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99302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65737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32170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98606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65040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31474" algn="l" defTabSz="46643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4E28DB0F-F910-49B5-B0F7-9F7F77CDC214}">
          <p14:sldIdLst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33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F0010"/>
    <a:srgbClr val="FF6600"/>
    <a:srgbClr val="CCFFFF"/>
    <a:srgbClr val="CCFFCC"/>
    <a:srgbClr val="FFCCFF"/>
    <a:srgbClr val="8B458D"/>
    <a:srgbClr val="943C7D"/>
    <a:srgbClr val="FF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7359" autoAdjust="0"/>
  </p:normalViewPr>
  <p:slideViewPr>
    <p:cSldViewPr snapToGrid="0" snapToObjects="1">
      <p:cViewPr varScale="1">
        <p:scale>
          <a:sx n="71" d="100"/>
          <a:sy n="71" d="100"/>
        </p:scale>
        <p:origin x="3012" y="84"/>
      </p:cViewPr>
      <p:guideLst>
        <p:guide orient="horz" pos="323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ＭＳ Ｐゴシック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5A931-9A66-C143-BC65-5A2464BB4B36}" type="datetimeFigureOut">
              <a:rPr kumimoji="1" lang="ja-JP" altLang="en-US" smtClean="0">
                <a:latin typeface="ＭＳ Ｐゴシック"/>
              </a:rPr>
              <a:t>2023/10/28</a:t>
            </a:fld>
            <a:endParaRPr kumimoji="1" lang="ja-JP" altLang="en-US" dirty="0">
              <a:latin typeface="ＭＳ Ｐゴシック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>
              <a:latin typeface="ＭＳ Ｐゴシック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1577-AC07-DC45-91A8-9E0FD10C6129}" type="slidenum">
              <a:rPr kumimoji="1" lang="ja-JP" altLang="en-US" smtClean="0">
                <a:latin typeface="ＭＳ Ｐゴシック"/>
              </a:rPr>
              <a:t>‹#›</a:t>
            </a:fld>
            <a:endParaRPr kumimoji="1" lang="ja-JP" altLang="en-US" dirty="0"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75177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ＭＳ Ｐゴシック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ＭＳ Ｐゴシック"/>
              </a:defRPr>
            </a:lvl1pPr>
          </a:lstStyle>
          <a:p>
            <a:fld id="{0B69B7C4-9D3D-1144-8FBF-C10A4F47D40C}" type="datetimeFigureOut">
              <a:rPr lang="ja-JP" altLang="en-US" smtClean="0"/>
              <a:pPr/>
              <a:t>2023/10/28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0100" y="739775"/>
            <a:ext cx="25955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ＭＳ Ｐゴシック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ＭＳ Ｐゴシック"/>
              </a:defRPr>
            </a:lvl1pPr>
          </a:lstStyle>
          <a:p>
            <a:fld id="{D0F87744-0E8D-D845-BC4C-8EAD1FCB67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40677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1pPr>
    <a:lvl2pPr marL="466434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2pPr>
    <a:lvl3pPr marL="932869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3pPr>
    <a:lvl4pPr marL="1399302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4pPr>
    <a:lvl5pPr marL="1865737" algn="l" defTabSz="466434" rtl="0" eaLnBrk="1" latinLnBrk="0" hangingPunct="1">
      <a:defRPr kumimoji="1" sz="1300" kern="1200">
        <a:solidFill>
          <a:schemeClr val="tx1"/>
        </a:solidFill>
        <a:latin typeface="ＭＳ Ｐゴシック"/>
        <a:ea typeface="+mn-ea"/>
        <a:cs typeface="+mn-cs"/>
      </a:defRPr>
    </a:lvl5pPr>
    <a:lvl6pPr marL="2332170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798606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265040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731474" algn="l" defTabSz="466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4536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5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7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3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32468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5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0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6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2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17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95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0" y="2"/>
            <a:ext cx="5419951" cy="784792"/>
          </a:xfrm>
          <a:custGeom>
            <a:avLst/>
            <a:gdLst>
              <a:gd name="T0" fmla="*/ 3563 w 3585"/>
              <a:gd name="T1" fmla="*/ 0 h 515"/>
              <a:gd name="T2" fmla="*/ 3563 w 3585"/>
              <a:gd name="T3" fmla="*/ 0 h 515"/>
              <a:gd name="T4" fmla="*/ 3563 w 3585"/>
              <a:gd name="T5" fmla="*/ 0 h 515"/>
              <a:gd name="T6" fmla="*/ 3563 w 3585"/>
              <a:gd name="T7" fmla="*/ 0 h 515"/>
              <a:gd name="T8" fmla="*/ 3563 w 3585"/>
              <a:gd name="T9" fmla="*/ 21 h 515"/>
              <a:gd name="T10" fmla="*/ 3559 w 3585"/>
              <a:gd name="T11" fmla="*/ 40 h 515"/>
              <a:gd name="T12" fmla="*/ 3555 w 3585"/>
              <a:gd name="T13" fmla="*/ 57 h 515"/>
              <a:gd name="T14" fmla="*/ 3549 w 3585"/>
              <a:gd name="T15" fmla="*/ 74 h 515"/>
              <a:gd name="T16" fmla="*/ 3542 w 3585"/>
              <a:gd name="T17" fmla="*/ 91 h 515"/>
              <a:gd name="T18" fmla="*/ 3534 w 3585"/>
              <a:gd name="T19" fmla="*/ 106 h 515"/>
              <a:gd name="T20" fmla="*/ 3525 w 3585"/>
              <a:gd name="T21" fmla="*/ 120 h 515"/>
              <a:gd name="T22" fmla="*/ 3513 w 3585"/>
              <a:gd name="T23" fmla="*/ 133 h 515"/>
              <a:gd name="T24" fmla="*/ 3500 w 3585"/>
              <a:gd name="T25" fmla="*/ 144 h 515"/>
              <a:gd name="T26" fmla="*/ 3487 w 3585"/>
              <a:gd name="T27" fmla="*/ 156 h 515"/>
              <a:gd name="T28" fmla="*/ 3471 w 3585"/>
              <a:gd name="T29" fmla="*/ 165 h 515"/>
              <a:gd name="T30" fmla="*/ 3454 w 3585"/>
              <a:gd name="T31" fmla="*/ 173 h 515"/>
              <a:gd name="T32" fmla="*/ 3439 w 3585"/>
              <a:gd name="T33" fmla="*/ 180 h 515"/>
              <a:gd name="T34" fmla="*/ 3420 w 3585"/>
              <a:gd name="T35" fmla="*/ 186 h 515"/>
              <a:gd name="T36" fmla="*/ 3401 w 3585"/>
              <a:gd name="T37" fmla="*/ 190 h 515"/>
              <a:gd name="T38" fmla="*/ 3382 w 3585"/>
              <a:gd name="T39" fmla="*/ 194 h 515"/>
              <a:gd name="T40" fmla="*/ 0 w 3585"/>
              <a:gd name="T41" fmla="*/ 492 h 515"/>
              <a:gd name="T42" fmla="*/ 0 w 3585"/>
              <a:gd name="T43" fmla="*/ 515 h 515"/>
              <a:gd name="T44" fmla="*/ 2 w 3585"/>
              <a:gd name="T45" fmla="*/ 515 h 515"/>
              <a:gd name="T46" fmla="*/ 3384 w 3585"/>
              <a:gd name="T47" fmla="*/ 215 h 515"/>
              <a:gd name="T48" fmla="*/ 3384 w 3585"/>
              <a:gd name="T49" fmla="*/ 215 h 515"/>
              <a:gd name="T50" fmla="*/ 3384 w 3585"/>
              <a:gd name="T51" fmla="*/ 215 h 515"/>
              <a:gd name="T52" fmla="*/ 3384 w 3585"/>
              <a:gd name="T53" fmla="*/ 215 h 515"/>
              <a:gd name="T54" fmla="*/ 3407 w 3585"/>
              <a:gd name="T55" fmla="*/ 213 h 515"/>
              <a:gd name="T56" fmla="*/ 3428 w 3585"/>
              <a:gd name="T57" fmla="*/ 207 h 515"/>
              <a:gd name="T58" fmla="*/ 3449 w 3585"/>
              <a:gd name="T59" fmla="*/ 199 h 515"/>
              <a:gd name="T60" fmla="*/ 3468 w 3585"/>
              <a:gd name="T61" fmla="*/ 192 h 515"/>
              <a:gd name="T62" fmla="*/ 3485 w 3585"/>
              <a:gd name="T63" fmla="*/ 182 h 515"/>
              <a:gd name="T64" fmla="*/ 3502 w 3585"/>
              <a:gd name="T65" fmla="*/ 171 h 515"/>
              <a:gd name="T66" fmla="*/ 3517 w 3585"/>
              <a:gd name="T67" fmla="*/ 160 h 515"/>
              <a:gd name="T68" fmla="*/ 3530 w 3585"/>
              <a:gd name="T69" fmla="*/ 146 h 515"/>
              <a:gd name="T70" fmla="*/ 3542 w 3585"/>
              <a:gd name="T71" fmla="*/ 131 h 515"/>
              <a:gd name="T72" fmla="*/ 3553 w 3585"/>
              <a:gd name="T73" fmla="*/ 116 h 515"/>
              <a:gd name="T74" fmla="*/ 3563 w 3585"/>
              <a:gd name="T75" fmla="*/ 99 h 515"/>
              <a:gd name="T76" fmla="*/ 3570 w 3585"/>
              <a:gd name="T77" fmla="*/ 82 h 515"/>
              <a:gd name="T78" fmla="*/ 3578 w 3585"/>
              <a:gd name="T79" fmla="*/ 63 h 515"/>
              <a:gd name="T80" fmla="*/ 3582 w 3585"/>
              <a:gd name="T81" fmla="*/ 42 h 515"/>
              <a:gd name="T82" fmla="*/ 3583 w 3585"/>
              <a:gd name="T83" fmla="*/ 23 h 515"/>
              <a:gd name="T84" fmla="*/ 3585 w 3585"/>
              <a:gd name="T85" fmla="*/ 0 h 515"/>
              <a:gd name="T86" fmla="*/ 3563 w 3585"/>
              <a:gd name="T87" fmla="*/ 0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85" h="515">
                <a:moveTo>
                  <a:pt x="3563" y="0"/>
                </a:moveTo>
                <a:lnTo>
                  <a:pt x="3563" y="0"/>
                </a:lnTo>
                <a:close/>
                <a:moveTo>
                  <a:pt x="3563" y="0"/>
                </a:moveTo>
                <a:lnTo>
                  <a:pt x="3563" y="0"/>
                </a:lnTo>
                <a:lnTo>
                  <a:pt x="3563" y="21"/>
                </a:lnTo>
                <a:lnTo>
                  <a:pt x="3559" y="40"/>
                </a:lnTo>
                <a:lnTo>
                  <a:pt x="3555" y="57"/>
                </a:lnTo>
                <a:lnTo>
                  <a:pt x="3549" y="74"/>
                </a:lnTo>
                <a:lnTo>
                  <a:pt x="3542" y="91"/>
                </a:lnTo>
                <a:lnTo>
                  <a:pt x="3534" y="106"/>
                </a:lnTo>
                <a:lnTo>
                  <a:pt x="3525" y="120"/>
                </a:lnTo>
                <a:lnTo>
                  <a:pt x="3513" y="133"/>
                </a:lnTo>
                <a:lnTo>
                  <a:pt x="3500" y="144"/>
                </a:lnTo>
                <a:lnTo>
                  <a:pt x="3487" y="156"/>
                </a:lnTo>
                <a:lnTo>
                  <a:pt x="3471" y="165"/>
                </a:lnTo>
                <a:lnTo>
                  <a:pt x="3454" y="173"/>
                </a:lnTo>
                <a:lnTo>
                  <a:pt x="3439" y="180"/>
                </a:lnTo>
                <a:lnTo>
                  <a:pt x="3420" y="186"/>
                </a:lnTo>
                <a:lnTo>
                  <a:pt x="3401" y="190"/>
                </a:lnTo>
                <a:lnTo>
                  <a:pt x="3382" y="194"/>
                </a:lnTo>
                <a:lnTo>
                  <a:pt x="0" y="492"/>
                </a:lnTo>
                <a:lnTo>
                  <a:pt x="0" y="515"/>
                </a:lnTo>
                <a:lnTo>
                  <a:pt x="2" y="5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384" y="215"/>
                </a:lnTo>
                <a:lnTo>
                  <a:pt x="3407" y="213"/>
                </a:lnTo>
                <a:lnTo>
                  <a:pt x="3428" y="207"/>
                </a:lnTo>
                <a:lnTo>
                  <a:pt x="3449" y="199"/>
                </a:lnTo>
                <a:lnTo>
                  <a:pt x="3468" y="192"/>
                </a:lnTo>
                <a:lnTo>
                  <a:pt x="3485" y="182"/>
                </a:lnTo>
                <a:lnTo>
                  <a:pt x="3502" y="171"/>
                </a:lnTo>
                <a:lnTo>
                  <a:pt x="3517" y="160"/>
                </a:lnTo>
                <a:lnTo>
                  <a:pt x="3530" y="146"/>
                </a:lnTo>
                <a:lnTo>
                  <a:pt x="3542" y="131"/>
                </a:lnTo>
                <a:lnTo>
                  <a:pt x="3553" y="116"/>
                </a:lnTo>
                <a:lnTo>
                  <a:pt x="3563" y="99"/>
                </a:lnTo>
                <a:lnTo>
                  <a:pt x="3570" y="82"/>
                </a:lnTo>
                <a:lnTo>
                  <a:pt x="3578" y="63"/>
                </a:lnTo>
                <a:lnTo>
                  <a:pt x="3582" y="42"/>
                </a:lnTo>
                <a:lnTo>
                  <a:pt x="3583" y="23"/>
                </a:lnTo>
                <a:lnTo>
                  <a:pt x="3585" y="0"/>
                </a:lnTo>
                <a:lnTo>
                  <a:pt x="35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87474" tIns="43737" rIns="87474" bIns="43737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8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2"/>
          <p:cNvSpPr>
            <a:spLocks noGrp="1"/>
          </p:cNvSpPr>
          <p:nvPr>
            <p:ph idx="1"/>
          </p:nvPr>
        </p:nvSpPr>
        <p:spPr>
          <a:xfrm>
            <a:off x="217676" y="924774"/>
            <a:ext cx="6841477" cy="9168923"/>
          </a:xfrm>
          <a:prstGeom prst="rect">
            <a:avLst/>
          </a:prstGeom>
        </p:spPr>
        <p:txBody>
          <a:bodyPr vert="horz" lIns="93286" tIns="46646" rIns="93286" bIns="46646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2" y="0"/>
            <a:ext cx="5420344" cy="784444"/>
          </a:xfrm>
          <a:custGeom>
            <a:avLst/>
            <a:gdLst>
              <a:gd name="T0" fmla="*/ 0 w 1793"/>
              <a:gd name="T1" fmla="*/ 256 h 256"/>
              <a:gd name="T2" fmla="*/ 1697 w 1793"/>
              <a:gd name="T3" fmla="*/ 108 h 256"/>
              <a:gd name="T4" fmla="*/ 1793 w 1793"/>
              <a:gd name="T5" fmla="*/ 0 h 256"/>
              <a:gd name="T6" fmla="*/ 0 w 1793"/>
              <a:gd name="T7" fmla="*/ 0 h 256"/>
              <a:gd name="T8" fmla="*/ 0 w 1793"/>
              <a:gd name="T9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" h="256">
                <a:moveTo>
                  <a:pt x="0" y="256"/>
                </a:moveTo>
                <a:cubicBezTo>
                  <a:pt x="1697" y="108"/>
                  <a:pt x="1697" y="108"/>
                  <a:pt x="1697" y="108"/>
                </a:cubicBezTo>
                <a:cubicBezTo>
                  <a:pt x="1790" y="99"/>
                  <a:pt x="1793" y="0"/>
                  <a:pt x="179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56"/>
                  <a:pt x="0" y="256"/>
                  <a:pt x="0" y="256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08" tIns="45703" rIns="91408" bIns="4570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83" y="-155481"/>
            <a:ext cx="2199654" cy="131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7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21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4" r:id="rId2"/>
    <p:sldLayoutId id="2147483655" r:id="rId3"/>
    <p:sldLayoutId id="2147483689" r:id="rId4"/>
    <p:sldLayoutId id="2147483670" r:id="rId5"/>
    <p:sldLayoutId id="2147483690" r:id="rId6"/>
    <p:sldLayoutId id="2147483658" r:id="rId7"/>
    <p:sldLayoutId id="2147483691" r:id="rId8"/>
    <p:sldLayoutId id="2147483661" r:id="rId9"/>
    <p:sldLayoutId id="2147483692" r:id="rId10"/>
    <p:sldLayoutId id="2147483664" r:id="rId11"/>
    <p:sldLayoutId id="2147483693" r:id="rId12"/>
  </p:sldLayoutIdLst>
  <p:hf sldNum="0" hdr="0" ftr="0" dt="0"/>
  <p:txStyles>
    <p:titleStyle>
      <a:lvl1pPr algn="l" defTabSz="466434" rtl="0" eaLnBrk="1" latinLnBrk="0" hangingPunct="1">
        <a:spcBef>
          <a:spcPct val="0"/>
        </a:spcBef>
        <a:buNone/>
        <a:defRPr kumimoji="1" sz="2400" kern="1200">
          <a:solidFill>
            <a:schemeClr val="tx1"/>
          </a:solidFill>
          <a:latin typeface="ＭＳ Ｐゴシック"/>
          <a:ea typeface="+mj-ea"/>
          <a:cs typeface="+mj-cs"/>
        </a:defRPr>
      </a:lvl1pPr>
    </p:titleStyle>
    <p:bodyStyle>
      <a:lvl1pPr marL="0" indent="0" algn="l" defTabSz="466434" rtl="0" eaLnBrk="1" latinLnBrk="0" hangingPunct="1">
        <a:spcBef>
          <a:spcPct val="20000"/>
        </a:spcBef>
        <a:buFont typeface="Arial"/>
        <a:buNone/>
        <a:defRPr kumimoji="1" sz="1900" kern="1200">
          <a:solidFill>
            <a:schemeClr val="tx1"/>
          </a:solidFill>
          <a:latin typeface="ＭＳ Ｐゴシック"/>
          <a:ea typeface="+mn-ea"/>
          <a:cs typeface="+mn-cs"/>
        </a:defRPr>
      </a:lvl1pPr>
      <a:lvl2pPr marL="585338" marR="0" indent="0" algn="l" defTabSz="4664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2pPr>
      <a:lvl3pPr marL="1166086" indent="-172618" algn="l" defTabSz="466434" rtl="0" eaLnBrk="1" latinLnBrk="0" hangingPunct="1">
        <a:spcBef>
          <a:spcPct val="20000"/>
        </a:spcBef>
        <a:buFont typeface="Arial"/>
        <a:buChar char="•"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3pPr>
      <a:lvl4pPr marL="1632520" indent="-172618" algn="l" defTabSz="466434" rtl="0" eaLnBrk="1" latinLnBrk="0" hangingPunct="1">
        <a:spcBef>
          <a:spcPct val="20000"/>
        </a:spcBef>
        <a:buFont typeface="Arial"/>
        <a:buChar char="•"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4pPr>
      <a:lvl5pPr marL="2098955" indent="-172618" algn="l" defTabSz="466434" rtl="0" eaLnBrk="1" latinLnBrk="0" hangingPunct="1">
        <a:spcBef>
          <a:spcPct val="20000"/>
        </a:spcBef>
        <a:buFont typeface="Arial"/>
        <a:buChar char="•"/>
        <a:defRPr kumimoji="1" sz="1600" kern="1200">
          <a:solidFill>
            <a:schemeClr val="tx1"/>
          </a:solidFill>
          <a:latin typeface="ＭＳ Ｐゴシック"/>
          <a:ea typeface="+mn-ea"/>
          <a:cs typeface="+mn-cs"/>
        </a:defRPr>
      </a:lvl5pPr>
      <a:lvl6pPr marL="2565387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822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98257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691" indent="-233217" algn="l" defTabSz="466434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4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9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302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37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70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606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40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74" algn="l" defTabSz="46643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y.isehara.kanagawa.jp/_files/00002820/no76.j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63500" y="1687836"/>
            <a:ext cx="6938470" cy="125171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</a:t>
            </a:r>
          </a:p>
        </p:txBody>
      </p:sp>
      <p:sp>
        <p:nvSpPr>
          <p:cNvPr id="26" name="AutoShape 6" descr="https://image-convert.cman.jp/imgOut/?i=S20200522112325297108cbXchmRr6RXeEQ_00000_png_t&amp;dmy=1590114206167"/>
          <p:cNvSpPr>
            <a:spLocks noChangeAspect="1" noChangeArrowheads="1"/>
          </p:cNvSpPr>
          <p:nvPr/>
        </p:nvSpPr>
        <p:spPr bwMode="auto">
          <a:xfrm>
            <a:off x="63500" y="-136525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" name="AutoShape 10" descr="https://image-convert.cman.jp/imgOut/?i=S20200522112325297108cbXchmRr6RXeEQ_00000_png_t&amp;dmy=1590119083212"/>
          <p:cNvSpPr>
            <a:spLocks noChangeAspect="1" noChangeArrowheads="1"/>
          </p:cNvSpPr>
          <p:nvPr/>
        </p:nvSpPr>
        <p:spPr bwMode="auto">
          <a:xfrm>
            <a:off x="63500" y="-136525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312598" y="3898037"/>
            <a:ext cx="6251975" cy="426735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ja-JP" altLang="en-US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59947" y="4003168"/>
            <a:ext cx="6909541" cy="2866281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4352" y="4088879"/>
            <a:ext cx="6587309" cy="268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対象者   ：事業所（企業・商店など）の皆さま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5.6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人の少人数の機会でも うかがいます。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測定会場：実施可能なスペース・会議室等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測定内容：骨量測定　・　体組成測定　・　（血圧測定）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（測定内容については応相談）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120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費用　　　：無料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当日は、伊勢原市保健師・看護師・管理栄養士がお伺いします。 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1543" y="3218198"/>
            <a:ext cx="6830427" cy="707886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伊勢原市では、多くの方に健康づくりを考える機会を持ってもらえるよう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出前健康測定会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を実施いただける事業所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（企業・商店など）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を募集しています。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2554" y="1723832"/>
            <a:ext cx="5732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伊勢原市内の事業所（企業・商店など）の皆さま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2239" y="6946533"/>
            <a:ext cx="6680379" cy="877163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実施してみたい・具体的に話を聞いてみたい等ご興味をお持ちいただけましたら、お電話やメールで伊勢原市健康づくり課までお気軽にご連絡ください。</a:t>
            </a:r>
            <a:endParaRPr lang="en-US" altLang="ja-JP" sz="17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700">
                <a:latin typeface="Meiryo UI" panose="020B0604030504040204" pitchFamily="50" charset="-128"/>
                <a:ea typeface="Meiryo UI" panose="020B0604030504040204" pitchFamily="50" charset="-128"/>
              </a:rPr>
              <a:t>担当者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よりご説明させていただきます。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9" y="1020233"/>
            <a:ext cx="2095605" cy="661770"/>
          </a:xfrm>
          <a:prstGeom prst="rect">
            <a:avLst/>
          </a:prstGeom>
        </p:spPr>
      </p:pic>
      <p:pic>
        <p:nvPicPr>
          <p:cNvPr id="23" name="図 22" descr="No.76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047" y="878152"/>
            <a:ext cx="1084757" cy="1532588"/>
          </a:xfrm>
          <a:prstGeom prst="rect">
            <a:avLst/>
          </a:prstGeom>
          <a:noFill/>
          <a:extLst/>
        </p:spPr>
      </p:pic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333219" y="8005134"/>
            <a:ext cx="3668751" cy="1542232"/>
          </a:xfrm>
          <a:prstGeom prst="rect">
            <a:avLst/>
          </a:prstGeom>
          <a:solidFill>
            <a:schemeClr val="bg1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お問い合わせは・・・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伊勢原市　健康づくり課</a:t>
            </a:r>
            <a:endParaRPr kumimoji="0" lang="en-US" altLang="ja-JP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kumimoji="0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259-1108</a:t>
            </a:r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伊勢原市田中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348</a:t>
            </a:r>
            <a:endParaRPr kumimoji="0" lang="ja-JP" altLang="ja-JP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電話　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0463</a:t>
            </a:r>
            <a:r>
              <a:rPr kumimoji="0" lang="ja-JP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94</a:t>
            </a:r>
            <a:r>
              <a:rPr kumimoji="0" lang="ja-JP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4609(</a:t>
            </a:r>
            <a:r>
              <a:rPr kumimoji="0" lang="ja-JP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直通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0" lang="en-US" altLang="ja-JP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   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0463</a:t>
            </a:r>
            <a:r>
              <a:rPr kumimoji="0" lang="ja-JP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93</a:t>
            </a:r>
            <a:r>
              <a:rPr kumimoji="0" lang="ja-JP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kumimoji="0" lang="en-US" altLang="ja-JP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8389</a:t>
            </a:r>
            <a:endParaRPr kumimoji="0" lang="en-US" altLang="ja-JP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   kenkou@isehara-city.jp</a:t>
            </a:r>
            <a:endParaRPr kumimoji="0" lang="en-US" altLang="ja-JP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フローチャート: 手操作入力 5"/>
          <p:cNvSpPr/>
          <p:nvPr/>
        </p:nvSpPr>
        <p:spPr>
          <a:xfrm rot="10800000">
            <a:off x="0" y="-2572"/>
            <a:ext cx="7200900" cy="782940"/>
          </a:xfrm>
          <a:prstGeom prst="flowChartManualInput">
            <a:avLst/>
          </a:prstGeom>
          <a:solidFill>
            <a:srgbClr val="DF00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637" y="114289"/>
            <a:ext cx="6749895" cy="666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伊勢原市で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は、事業所への健康づくりの支援に取り組んでいます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12598" y="9896799"/>
            <a:ext cx="69730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月、伊勢原市と第一生命は「市民の健康づくりに係る包括協定」を締結しました。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450" y="7920060"/>
            <a:ext cx="1098180" cy="1587096"/>
          </a:xfrm>
          <a:prstGeom prst="rect">
            <a:avLst/>
          </a:prstGeom>
        </p:spPr>
      </p:pic>
      <p:sp>
        <p:nvSpPr>
          <p:cNvPr id="19" name="円形吹き出し 18"/>
          <p:cNvSpPr/>
          <p:nvPr/>
        </p:nvSpPr>
        <p:spPr>
          <a:xfrm>
            <a:off x="1404159" y="7918688"/>
            <a:ext cx="1829110" cy="1097050"/>
          </a:xfrm>
          <a:prstGeom prst="wedgeEllipseCallout">
            <a:avLst>
              <a:gd name="adj1" fmla="val -57403"/>
              <a:gd name="adj2" fmla="val 30009"/>
            </a:avLst>
          </a:prstGeom>
          <a:solidFill>
            <a:srgbClr val="FFFFCC"/>
          </a:solidFill>
          <a:ln>
            <a:noFill/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92108" y="8143377"/>
            <a:ext cx="1895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ご連絡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お待ちしています！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-345242" y="2096231"/>
            <a:ext cx="7919917" cy="10310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ts val="600"/>
              </a:spcAft>
            </a:pPr>
            <a:r>
              <a:rPr lang="ja-JP" altLang="en-US" sz="2800" b="1" dirty="0">
                <a:ln w="1143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健康状態を気軽にチェックできる</a:t>
            </a:r>
            <a:endParaRPr lang="en-US" altLang="ja-JP" sz="2800" b="1" dirty="0">
              <a:ln w="11430"/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en-US" altLang="ja-JP" sz="2800" b="1" cap="none" spc="0" dirty="0">
                <a:ln w="1143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800" b="1" cap="none" spc="0" dirty="0">
                <a:ln w="1143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出前健康測定会</a:t>
            </a:r>
            <a:r>
              <a:rPr lang="en-US" altLang="ja-JP" sz="2800" b="1" cap="none" spc="0" dirty="0">
                <a:ln w="1143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2800" b="1" cap="none" spc="0" dirty="0">
                <a:ln w="1143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を実施してみませんか</a:t>
            </a:r>
            <a:r>
              <a:rPr lang="en-US" altLang="ja-JP" sz="2800" b="1" cap="none" spc="0" dirty="0">
                <a:ln w="11430"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?</a:t>
            </a:r>
            <a:endParaRPr lang="ja-JP" altLang="en-US" sz="2800" b="1" cap="none" spc="0" dirty="0">
              <a:ln w="11430"/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89E6DC2-C84B-4E2B-86E5-BA127F189017}"/>
              </a:ext>
            </a:extLst>
          </p:cNvPr>
          <p:cNvSpPr/>
          <p:nvPr/>
        </p:nvSpPr>
        <p:spPr>
          <a:xfrm>
            <a:off x="4721681" y="9604049"/>
            <a:ext cx="22109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デザイン作成：第一生命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307824"/>
      </p:ext>
    </p:extLst>
  </p:cSld>
  <p:clrMapOvr>
    <a:masterClrMapping/>
  </p:clrMapOvr>
</p:sld>
</file>

<file path=ppt/theme/theme1.xml><?xml version="1.0" encoding="utf-8"?>
<a:theme xmlns:a="http://schemas.openxmlformats.org/drawingml/2006/main" name="914_dl_template">
  <a:themeElements>
    <a:clrScheme name="R199G0B13">
      <a:dk1>
        <a:srgbClr val="000000"/>
      </a:dk1>
      <a:lt1>
        <a:sysClr val="window" lastClr="FFFFFF"/>
      </a:lt1>
      <a:dk2>
        <a:srgbClr val="C7000D"/>
      </a:dk2>
      <a:lt2>
        <a:srgbClr val="80725A"/>
      </a:lt2>
      <a:accent1>
        <a:srgbClr val="E2DDD4"/>
      </a:accent1>
      <a:accent2>
        <a:srgbClr val="E1825E"/>
      </a:accent2>
      <a:accent3>
        <a:srgbClr val="F0C3AB"/>
      </a:accent3>
      <a:accent4>
        <a:srgbClr val="92846E"/>
      </a:accent4>
      <a:accent5>
        <a:srgbClr val="C2B7A8"/>
      </a:accent5>
      <a:accent6>
        <a:srgbClr val="E2DDD4"/>
      </a:accent6>
      <a:hlink>
        <a:srgbClr val="D189A9"/>
      </a:hlink>
      <a:folHlink>
        <a:srgbClr val="0046A9"/>
      </a:folHlink>
    </a:clrScheme>
    <a:fontScheme name="new">
      <a:majorFont>
        <a:latin typeface="Arial Unicode MS"/>
        <a:ea typeface="ＭＳ Ｐゴシック"/>
        <a:cs typeface=""/>
      </a:majorFont>
      <a:minorFont>
        <a:latin typeface="Arial Unicode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3835</TotalTime>
  <Words>337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 Unicode MS</vt:lpstr>
      <vt:lpstr>HG丸ｺﾞｼｯｸM-PRO</vt:lpstr>
      <vt:lpstr>Meiryo UI</vt:lpstr>
      <vt:lpstr>ＭＳ Ｐゴシック</vt:lpstr>
      <vt:lpstr>Arial</vt:lpstr>
      <vt:lpstr>Times New Roman</vt:lpstr>
      <vt:lpstr>914_dl_template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Sekine@Maguretsuto</dc:creator>
  <cp:lastModifiedBy>鈴木　めぐみ</cp:lastModifiedBy>
  <cp:revision>366</cp:revision>
  <cp:lastPrinted>2023-04-13T09:29:23Z</cp:lastPrinted>
  <dcterms:created xsi:type="dcterms:W3CDTF">2013-10-01T08:58:38Z</dcterms:created>
  <dcterms:modified xsi:type="dcterms:W3CDTF">2023-10-28T01:47:47Z</dcterms:modified>
</cp:coreProperties>
</file>